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6" r:id="rId2"/>
    <p:sldId id="276" r:id="rId3"/>
    <p:sldId id="277" r:id="rId4"/>
    <p:sldId id="278" r:id="rId5"/>
    <p:sldId id="279" r:id="rId6"/>
    <p:sldId id="268" r:id="rId7"/>
    <p:sldId id="267" r:id="rId8"/>
    <p:sldId id="269" r:id="rId9"/>
    <p:sldId id="270" r:id="rId10"/>
    <p:sldId id="271" r:id="rId11"/>
    <p:sldId id="272" r:id="rId12"/>
    <p:sldId id="273" r:id="rId13"/>
    <p:sldId id="274" r:id="rId14"/>
    <p:sldId id="275"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2"/>
    <p:restoredTop sz="94729"/>
  </p:normalViewPr>
  <p:slideViewPr>
    <p:cSldViewPr snapToGrid="0" snapToObjects="1">
      <p:cViewPr varScale="1">
        <p:scale>
          <a:sx n="109" d="100"/>
          <a:sy n="109" d="100"/>
        </p:scale>
        <p:origin x="93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B0B05C-86AA-FF46-B7BF-97A5A25D4282}" type="datetimeFigureOut">
              <a:rPr lang="en-US" smtClean="0"/>
              <a:t>8/25/23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0253C4-F009-E941-86D9-3646EDA8FEAF}" type="slidenum">
              <a:rPr lang="en-US" smtClean="0"/>
              <a:t>‹#›</a:t>
            </a:fld>
            <a:endParaRPr lang="en-US"/>
          </a:p>
        </p:txBody>
      </p:sp>
    </p:spTree>
    <p:extLst>
      <p:ext uri="{BB962C8B-B14F-4D97-AF65-F5344CB8AC3E}">
        <p14:creationId xmlns:p14="http://schemas.microsoft.com/office/powerpoint/2010/main" val="3064997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ath.about.com/od/geometry/ss/linessegments_5.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rawsketch.about.com/od/drawingglossary/g/orthogonal.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Let's draw a simple box using one-point perspective. First, draw a horizon line about one-third down your page. Use a small dot or line to mark a spot roughly in the middle of the line. That's your vanishing point. (Don't make it as big as this example - you want it to be small, so that all your lines finish in exactly the same spot.)</a:t>
            </a:r>
            <a:endParaRPr lang="en-US" dirty="0"/>
          </a:p>
        </p:txBody>
      </p:sp>
      <p:sp>
        <p:nvSpPr>
          <p:cNvPr id="4" name="Slide Number Placeholder 3"/>
          <p:cNvSpPr>
            <a:spLocks noGrp="1"/>
          </p:cNvSpPr>
          <p:nvPr>
            <p:ph type="sldNum" sz="quarter" idx="10"/>
          </p:nvPr>
        </p:nvSpPr>
        <p:spPr/>
        <p:txBody>
          <a:bodyPr/>
          <a:lstStyle/>
          <a:p>
            <a:fld id="{870253C4-F009-E941-86D9-3646EDA8FEAF}" type="slidenum">
              <a:rPr lang="en-US" smtClean="0"/>
              <a:t>6</a:t>
            </a:fld>
            <a:endParaRPr lang="en-US"/>
          </a:p>
        </p:txBody>
      </p:sp>
    </p:spTree>
    <p:extLst>
      <p:ext uri="{BB962C8B-B14F-4D97-AF65-F5344CB8AC3E}">
        <p14:creationId xmlns:p14="http://schemas.microsoft.com/office/powerpoint/2010/main" val="27104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Notice that the back of the box - which you know is the same size as the front - looks narrower from this point of view.</a:t>
            </a:r>
            <a:endParaRPr lang="en-US" dirty="0"/>
          </a:p>
        </p:txBody>
      </p:sp>
      <p:sp>
        <p:nvSpPr>
          <p:cNvPr id="4" name="Slide Number Placeholder 3"/>
          <p:cNvSpPr>
            <a:spLocks noGrp="1"/>
          </p:cNvSpPr>
          <p:nvPr>
            <p:ph type="sldNum" sz="quarter" idx="10"/>
          </p:nvPr>
        </p:nvSpPr>
        <p:spPr/>
        <p:txBody>
          <a:bodyPr/>
          <a:lstStyle/>
          <a:p>
            <a:fld id="{870253C4-F009-E941-86D9-3646EDA8FEAF}" type="slidenum">
              <a:rPr lang="en-US" smtClean="0"/>
              <a:t>7</a:t>
            </a:fld>
            <a:endParaRPr lang="en-US"/>
          </a:p>
        </p:txBody>
      </p:sp>
    </p:spTree>
    <p:extLst>
      <p:ext uri="{BB962C8B-B14F-4D97-AF65-F5344CB8AC3E}">
        <p14:creationId xmlns:p14="http://schemas.microsoft.com/office/powerpoint/2010/main" val="648585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Now draw square or rectangle, well below and to one side of your vanishing point. Make sure your vertical lines are </a:t>
            </a:r>
            <a:r>
              <a:rPr lang="en-US" sz="1200" u="sng" kern="1200" dirty="0">
                <a:solidFill>
                  <a:schemeClr val="tx1"/>
                </a:solidFill>
                <a:latin typeface="+mn-lt"/>
                <a:ea typeface="+mn-ea"/>
                <a:cs typeface="+mn-cs"/>
                <a:hlinkClick r:id="rId3"/>
              </a:rPr>
              <a:t>perpendicular (at right angles) to your horizon line, and your horizontal lines are parallel. No funny angles or wobbly lines! For a successful perspective drawing, you need straight lines and corners that meet exactly.</a:t>
            </a:r>
            <a:endParaRPr lang="en-US" dirty="0"/>
          </a:p>
        </p:txBody>
      </p:sp>
      <p:sp>
        <p:nvSpPr>
          <p:cNvPr id="4" name="Slide Number Placeholder 3"/>
          <p:cNvSpPr>
            <a:spLocks noGrp="1"/>
          </p:cNvSpPr>
          <p:nvPr>
            <p:ph type="sldNum" sz="quarter" idx="10"/>
          </p:nvPr>
        </p:nvSpPr>
        <p:spPr/>
        <p:txBody>
          <a:bodyPr/>
          <a:lstStyle/>
          <a:p>
            <a:fld id="{870253C4-F009-E941-86D9-3646EDA8FEAF}" type="slidenum">
              <a:rPr lang="en-US" smtClean="0"/>
              <a:t>8</a:t>
            </a:fld>
            <a:endParaRPr lang="en-US"/>
          </a:p>
        </p:txBody>
      </p:sp>
    </p:spTree>
    <p:extLst>
      <p:ext uri="{BB962C8B-B14F-4D97-AF65-F5344CB8AC3E}">
        <p14:creationId xmlns:p14="http://schemas.microsoft.com/office/powerpoint/2010/main" val="242083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Now draw a line from each corner of your square or rectangle to the vanishing point. Make sure they are straight and finish exactly at the vanishing point. In perspective drawing, we call these lines </a:t>
            </a:r>
            <a:r>
              <a:rPr lang="en-US" sz="1200" u="sng" kern="1200" dirty="0">
                <a:solidFill>
                  <a:schemeClr val="tx1"/>
                </a:solidFill>
                <a:latin typeface="+mn-lt"/>
                <a:ea typeface="+mn-ea"/>
                <a:cs typeface="+mn-cs"/>
                <a:hlinkClick r:id="rId3"/>
              </a:rPr>
              <a:t>orthogonal lines or orthogonals, which is derives somewhat from their meaning in mathematics (because they are at right angles to the horizontal plane).</a:t>
            </a:r>
            <a:endParaRPr lang="en-US" dirty="0"/>
          </a:p>
        </p:txBody>
      </p:sp>
      <p:sp>
        <p:nvSpPr>
          <p:cNvPr id="4" name="Slide Number Placeholder 3"/>
          <p:cNvSpPr>
            <a:spLocks noGrp="1"/>
          </p:cNvSpPr>
          <p:nvPr>
            <p:ph type="sldNum" sz="quarter" idx="10"/>
          </p:nvPr>
        </p:nvSpPr>
        <p:spPr/>
        <p:txBody>
          <a:bodyPr/>
          <a:lstStyle/>
          <a:p>
            <a:fld id="{870253C4-F009-E941-86D9-3646EDA8FEAF}" type="slidenum">
              <a:rPr lang="en-US" smtClean="0"/>
              <a:t>9</a:t>
            </a:fld>
            <a:endParaRPr lang="en-US"/>
          </a:p>
        </p:txBody>
      </p:sp>
    </p:spTree>
    <p:extLst>
      <p:ext uri="{BB962C8B-B14F-4D97-AF65-F5344CB8AC3E}">
        <p14:creationId xmlns:p14="http://schemas.microsoft.com/office/powerpoint/2010/main" val="14184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Now that you have finished constructing the box, you can erase the vanishing lines. You can keep all the lines inside the box if you want it to be see-through, like a </a:t>
            </a:r>
            <a:r>
              <a:rPr lang="en-US" sz="1200" kern="1200" dirty="0" err="1">
                <a:solidFill>
                  <a:schemeClr val="tx1"/>
                </a:solidFill>
                <a:latin typeface="+mn-lt"/>
                <a:ea typeface="+mn-ea"/>
                <a:cs typeface="+mn-cs"/>
              </a:rPr>
              <a:t>fishtank</a:t>
            </a:r>
            <a:r>
              <a:rPr lang="en-US" sz="1200" kern="1200" dirty="0">
                <a:solidFill>
                  <a:schemeClr val="tx1"/>
                </a:solidFill>
                <a:latin typeface="+mn-lt"/>
                <a:ea typeface="+mn-ea"/>
                <a:cs typeface="+mn-cs"/>
              </a:rPr>
              <a:t>, or, you can carefully erase the back corner - the bottom left, back, and lower back lines, as I have done in this example.</a:t>
            </a:r>
            <a:endParaRPr lang="en-US" dirty="0"/>
          </a:p>
        </p:txBody>
      </p:sp>
      <p:sp>
        <p:nvSpPr>
          <p:cNvPr id="4" name="Slide Number Placeholder 3"/>
          <p:cNvSpPr>
            <a:spLocks noGrp="1"/>
          </p:cNvSpPr>
          <p:nvPr>
            <p:ph type="sldNum" sz="quarter" idx="10"/>
          </p:nvPr>
        </p:nvSpPr>
        <p:spPr/>
        <p:txBody>
          <a:bodyPr/>
          <a:lstStyle/>
          <a:p>
            <a:fld id="{870253C4-F009-E941-86D9-3646EDA8FEAF}" type="slidenum">
              <a:rPr lang="en-US" smtClean="0"/>
              <a:t>11</a:t>
            </a:fld>
            <a:endParaRPr lang="en-US"/>
          </a:p>
        </p:txBody>
      </p:sp>
    </p:spTree>
    <p:extLst>
      <p:ext uri="{BB962C8B-B14F-4D97-AF65-F5344CB8AC3E}">
        <p14:creationId xmlns:p14="http://schemas.microsoft.com/office/powerpoint/2010/main" val="1404034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91B8B6-0A71-F14E-8CE3-2E6120B187D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1B8B6-0A71-F14E-8CE3-2E6120B187D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1B8B6-0A71-F14E-8CE3-2E6120B187D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1B8B6-0A71-F14E-8CE3-2E6120B187D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1B8B6-0A71-F14E-8CE3-2E6120B187D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91B8B6-0A71-F14E-8CE3-2E6120B187D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91B8B6-0A71-F14E-8CE3-2E6120B187DA}" type="datetimeFigureOut">
              <a:rPr lang="en-US" smtClean="0"/>
              <a:t>8/25/23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91B8B6-0A71-F14E-8CE3-2E6120B187DA}" type="datetimeFigureOut">
              <a:rPr lang="en-US" smtClean="0"/>
              <a:t>8/25/23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1B8B6-0A71-F14E-8CE3-2E6120B187DA}" type="datetimeFigureOut">
              <a:rPr lang="en-US" smtClean="0"/>
              <a:t>8/25/23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91B8B6-0A71-F14E-8CE3-2E6120B187D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91B8B6-0A71-F14E-8CE3-2E6120B187D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C5D4A-C40E-E646-AD06-61E634C1B03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1B8B6-0A71-F14E-8CE3-2E6120B187DA}" type="datetimeFigureOut">
              <a:rPr lang="en-US" smtClean="0"/>
              <a:t>8/25/23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C5D4A-C40E-E646-AD06-61E634C1B0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93369" y="865919"/>
            <a:ext cx="3987800" cy="5080000"/>
          </a:xfrm>
          <a:prstGeom prst="rect">
            <a:avLst/>
          </a:prstGeom>
        </p:spPr>
      </p:pic>
      <p:sp>
        <p:nvSpPr>
          <p:cNvPr id="3" name="TextBox 2"/>
          <p:cNvSpPr txBox="1"/>
          <p:nvPr/>
        </p:nvSpPr>
        <p:spPr>
          <a:xfrm>
            <a:off x="2578100" y="404254"/>
            <a:ext cx="3309169" cy="461665"/>
          </a:xfrm>
          <a:prstGeom prst="rect">
            <a:avLst/>
          </a:prstGeom>
          <a:noFill/>
        </p:spPr>
        <p:txBody>
          <a:bodyPr wrap="none" rtlCol="0">
            <a:spAutoFit/>
          </a:bodyPr>
          <a:lstStyle/>
          <a:p>
            <a:r>
              <a:rPr lang="en-US" sz="2400" dirty="0"/>
              <a:t>ONE POINT PERSPECTIVE</a:t>
            </a:r>
          </a:p>
        </p:txBody>
      </p:sp>
      <p:sp>
        <p:nvSpPr>
          <p:cNvPr id="4" name="TextBox 3">
            <a:extLst>
              <a:ext uri="{FF2B5EF4-FFF2-40B4-BE49-F238E27FC236}">
                <a16:creationId xmlns:a16="http://schemas.microsoft.com/office/drawing/2014/main" id="{3877DBE5-507D-0444-8D35-333785FC6F32}"/>
              </a:ext>
            </a:extLst>
          </p:cNvPr>
          <p:cNvSpPr txBox="1"/>
          <p:nvPr/>
        </p:nvSpPr>
        <p:spPr>
          <a:xfrm>
            <a:off x="1593273" y="6289964"/>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1A2F026E-1CCE-8646-8496-9D887CAC6191}"/>
              </a:ext>
            </a:extLst>
          </p:cNvPr>
          <p:cNvSpPr txBox="1"/>
          <p:nvPr/>
        </p:nvSpPr>
        <p:spPr>
          <a:xfrm>
            <a:off x="1136073" y="619298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256D35E9-9B01-2A49-908E-2711594F0666}"/>
              </a:ext>
            </a:extLst>
          </p:cNvPr>
          <p:cNvSpPr txBox="1"/>
          <p:nvPr/>
        </p:nvSpPr>
        <p:spPr>
          <a:xfrm>
            <a:off x="375227" y="1443841"/>
            <a:ext cx="2202873" cy="3970318"/>
          </a:xfrm>
          <a:prstGeom prst="rect">
            <a:avLst/>
          </a:prstGeom>
          <a:noFill/>
        </p:spPr>
        <p:txBody>
          <a:bodyPr wrap="square" rtlCol="0">
            <a:spAutoFit/>
          </a:bodyPr>
          <a:lstStyle/>
          <a:p>
            <a:r>
              <a:rPr lang="en-US" dirty="0"/>
              <a:t>Surfaces that travel away from the viewer, on the other hand, converge towards a single ‘</a:t>
            </a:r>
            <a:r>
              <a:rPr lang="en-US" b="1" dirty="0"/>
              <a:t>vanishing point</a:t>
            </a:r>
            <a:r>
              <a:rPr lang="en-US" dirty="0"/>
              <a:t>‘. This is a point that is located directly in front of the viewer’s eyes, on a ‘</a:t>
            </a:r>
            <a:r>
              <a:rPr lang="en-US" b="1" dirty="0"/>
              <a:t>horizon line</a:t>
            </a:r>
            <a:r>
              <a:rPr lang="en-US" dirty="0"/>
              <a:t>’ (also known as an ‘eye level line’), as illustrated in the photo below:</a:t>
            </a:r>
          </a:p>
        </p:txBody>
      </p:sp>
      <p:cxnSp>
        <p:nvCxnSpPr>
          <p:cNvPr id="8" name="Straight Connector 7">
            <a:extLst>
              <a:ext uri="{FF2B5EF4-FFF2-40B4-BE49-F238E27FC236}">
                <a16:creationId xmlns:a16="http://schemas.microsoft.com/office/drawing/2014/main" id="{5CE37052-87B2-464B-B88B-51AA5B759942}"/>
              </a:ext>
            </a:extLst>
          </p:cNvPr>
          <p:cNvCxnSpPr>
            <a:cxnSpLocks/>
          </p:cNvCxnSpPr>
          <p:nvPr/>
        </p:nvCxnSpPr>
        <p:spPr>
          <a:xfrm>
            <a:off x="3047088" y="2161310"/>
            <a:ext cx="5652654" cy="0"/>
          </a:xfrm>
          <a:prstGeom prst="line">
            <a:avLst/>
          </a:prstGeom>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022B98E2-D3BC-8240-A5AF-231CC6DAD568}"/>
              </a:ext>
            </a:extLst>
          </p:cNvPr>
          <p:cNvSpPr/>
          <p:nvPr/>
        </p:nvSpPr>
        <p:spPr>
          <a:xfrm>
            <a:off x="5694218" y="2008910"/>
            <a:ext cx="193051" cy="1981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95147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2391230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2107107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696933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1045264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2733003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57D74F-3C5C-A2B1-F590-648654E6F9EF}"/>
              </a:ext>
            </a:extLst>
          </p:cNvPr>
          <p:cNvPicPr>
            <a:picLocks noChangeAspect="1"/>
          </p:cNvPicPr>
          <p:nvPr/>
        </p:nvPicPr>
        <p:blipFill>
          <a:blip r:embed="rId2"/>
          <a:stretch>
            <a:fillRect/>
          </a:stretch>
        </p:blipFill>
        <p:spPr>
          <a:xfrm>
            <a:off x="574430" y="1208027"/>
            <a:ext cx="7772400" cy="3895230"/>
          </a:xfrm>
          <a:prstGeom prst="rect">
            <a:avLst/>
          </a:prstGeom>
        </p:spPr>
      </p:pic>
    </p:spTree>
    <p:extLst>
      <p:ext uri="{BB962C8B-B14F-4D97-AF65-F5344CB8AC3E}">
        <p14:creationId xmlns:p14="http://schemas.microsoft.com/office/powerpoint/2010/main" val="3656338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A97A0-64B8-CB91-DFD2-5783121021DA}"/>
              </a:ext>
            </a:extLst>
          </p:cNvPr>
          <p:cNvPicPr>
            <a:picLocks noChangeAspect="1"/>
          </p:cNvPicPr>
          <p:nvPr/>
        </p:nvPicPr>
        <p:blipFill>
          <a:blip r:embed="rId2"/>
          <a:stretch>
            <a:fillRect/>
          </a:stretch>
        </p:blipFill>
        <p:spPr>
          <a:xfrm>
            <a:off x="832339" y="573669"/>
            <a:ext cx="7772400" cy="4834132"/>
          </a:xfrm>
          <a:prstGeom prst="rect">
            <a:avLst/>
          </a:prstGeom>
        </p:spPr>
      </p:pic>
    </p:spTree>
    <p:extLst>
      <p:ext uri="{BB962C8B-B14F-4D97-AF65-F5344CB8AC3E}">
        <p14:creationId xmlns:p14="http://schemas.microsoft.com/office/powerpoint/2010/main" val="272653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4BE48-A5B9-1193-5156-91C5BFFFA900}"/>
              </a:ext>
            </a:extLst>
          </p:cNvPr>
          <p:cNvPicPr>
            <a:picLocks noChangeAspect="1"/>
          </p:cNvPicPr>
          <p:nvPr/>
        </p:nvPicPr>
        <p:blipFill>
          <a:blip r:embed="rId2"/>
          <a:stretch>
            <a:fillRect/>
          </a:stretch>
        </p:blipFill>
        <p:spPr>
          <a:xfrm>
            <a:off x="879231" y="763059"/>
            <a:ext cx="7772400" cy="4492241"/>
          </a:xfrm>
          <a:prstGeom prst="rect">
            <a:avLst/>
          </a:prstGeom>
        </p:spPr>
      </p:pic>
    </p:spTree>
    <p:extLst>
      <p:ext uri="{BB962C8B-B14F-4D97-AF65-F5344CB8AC3E}">
        <p14:creationId xmlns:p14="http://schemas.microsoft.com/office/powerpoint/2010/main" val="3474562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0BFE7-E1F4-2066-8290-3B900EA5AEEB}"/>
              </a:ext>
            </a:extLst>
          </p:cNvPr>
          <p:cNvPicPr>
            <a:picLocks noChangeAspect="1"/>
          </p:cNvPicPr>
          <p:nvPr/>
        </p:nvPicPr>
        <p:blipFill>
          <a:blip r:embed="rId2"/>
          <a:stretch>
            <a:fillRect/>
          </a:stretch>
        </p:blipFill>
        <p:spPr>
          <a:xfrm>
            <a:off x="685800" y="503039"/>
            <a:ext cx="7772400" cy="5213284"/>
          </a:xfrm>
          <a:prstGeom prst="rect">
            <a:avLst/>
          </a:prstGeom>
        </p:spPr>
      </p:pic>
    </p:spTree>
    <p:extLst>
      <p:ext uri="{BB962C8B-B14F-4D97-AF65-F5344CB8AC3E}">
        <p14:creationId xmlns:p14="http://schemas.microsoft.com/office/powerpoint/2010/main" val="4224865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192850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0" y="1308100"/>
            <a:ext cx="5080000" cy="4229100"/>
          </a:xfrm>
          <a:prstGeom prst="rect">
            <a:avLst/>
          </a:prstGeom>
        </p:spPr>
      </p:pic>
    </p:spTree>
    <p:extLst>
      <p:ext uri="{BB962C8B-B14F-4D97-AF65-F5344CB8AC3E}">
        <p14:creationId xmlns:p14="http://schemas.microsoft.com/office/powerpoint/2010/main" val="1640163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2205339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2479554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674</TotalTime>
  <Words>361</Words>
  <Application>Microsoft Macintosh PowerPoint</Application>
  <PresentationFormat>On-screen Show (4:3)</PresentationFormat>
  <Paragraphs>12</Paragraphs>
  <Slides>14</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Drawing in Two Point Perspective</dc:title>
  <dc:creator>Jenny Montgomery</dc:creator>
  <cp:lastModifiedBy>Jenny Montgomery</cp:lastModifiedBy>
  <cp:revision>17</cp:revision>
  <dcterms:created xsi:type="dcterms:W3CDTF">2010-09-21T19:47:27Z</dcterms:created>
  <dcterms:modified xsi:type="dcterms:W3CDTF">2023-08-25T13:24:55Z</dcterms:modified>
</cp:coreProperties>
</file>