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2" r:id="rId2"/>
    <p:sldId id="263" r:id="rId3"/>
    <p:sldId id="267" r:id="rId4"/>
    <p:sldId id="266" r:id="rId5"/>
    <p:sldId id="264" r:id="rId6"/>
    <p:sldId id="265" r:id="rId7"/>
    <p:sldId id="274" r:id="rId8"/>
    <p:sldId id="261" r:id="rId9"/>
    <p:sldId id="270" r:id="rId10"/>
    <p:sldId id="269" r:id="rId11"/>
    <p:sldId id="271" r:id="rId12"/>
    <p:sldId id="272" r:id="rId13"/>
    <p:sldId id="278" r:id="rId14"/>
    <p:sldId id="276" r:id="rId15"/>
    <p:sldId id="277" r:id="rId16"/>
    <p:sldId id="279" r:id="rId17"/>
    <p:sldId id="28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94"/>
  </p:normalViewPr>
  <p:slideViewPr>
    <p:cSldViewPr snapToGrid="0" snapToObjects="1">
      <p:cViewPr varScale="1">
        <p:scale>
          <a:sx n="109" d="100"/>
          <a:sy n="109" d="100"/>
        </p:scale>
        <p:origin x="148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AA77A-173B-B245-918A-7515B2FA92D5}" type="datetimeFigureOut">
              <a:rPr lang="en-US" smtClean="0"/>
              <a:t>8/26/24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E06B50-86A2-0E48-BC3A-D10058893304}" type="slidenum">
              <a:rPr lang="en-US" smtClean="0"/>
              <a:t>‹#›</a:t>
            </a:fld>
            <a:endParaRPr lang="en-US"/>
          </a:p>
        </p:txBody>
      </p:sp>
    </p:spTree>
    <p:extLst>
      <p:ext uri="{BB962C8B-B14F-4D97-AF65-F5344CB8AC3E}">
        <p14:creationId xmlns:p14="http://schemas.microsoft.com/office/powerpoint/2010/main" val="2203568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8/26/24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8/26/24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8/26/24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8/26/24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8/26/24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8/26/24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8/26/24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87yF4qGENw0"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492" y="863136"/>
            <a:ext cx="8229600" cy="2180957"/>
          </a:xfrm>
        </p:spPr>
        <p:txBody>
          <a:bodyPr>
            <a:normAutofit/>
          </a:bodyPr>
          <a:lstStyle/>
          <a:p>
            <a:r>
              <a:rPr lang="en-US" sz="2200" dirty="0"/>
              <a:t>Design Challenge:  </a:t>
            </a:r>
            <a:br>
              <a:rPr lang="en-US" sz="2200" dirty="0"/>
            </a:br>
            <a:r>
              <a:rPr lang="en-US" sz="2200" dirty="0"/>
              <a:t>Build a city block of your dream utilizing two point perspective! </a:t>
            </a:r>
            <a:br>
              <a:rPr lang="en-US" sz="2200" dirty="0"/>
            </a:br>
            <a:r>
              <a:rPr lang="en-US" dirty="0"/>
              <a:t>		</a:t>
            </a:r>
            <a:br>
              <a:rPr lang="en-US" dirty="0"/>
            </a:br>
            <a:endParaRPr lang="en-US" dirty="0"/>
          </a:p>
        </p:txBody>
      </p:sp>
      <p:pic>
        <p:nvPicPr>
          <p:cNvPr id="3" name="Picture 2"/>
          <p:cNvPicPr>
            <a:picLocks noChangeAspect="1"/>
          </p:cNvPicPr>
          <p:nvPr/>
        </p:nvPicPr>
        <p:blipFill>
          <a:blip r:embed="rId2"/>
          <a:stretch>
            <a:fillRect/>
          </a:stretch>
        </p:blipFill>
        <p:spPr>
          <a:xfrm>
            <a:off x="1411101" y="2074984"/>
            <a:ext cx="6897629" cy="4353170"/>
          </a:xfrm>
          <a:prstGeom prst="rect">
            <a:avLst/>
          </a:prstGeom>
        </p:spPr>
      </p:pic>
    </p:spTree>
    <p:extLst>
      <p:ext uri="{BB962C8B-B14F-4D97-AF65-F5344CB8AC3E}">
        <p14:creationId xmlns:p14="http://schemas.microsoft.com/office/powerpoint/2010/main" val="309707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Drawing Perspective Circles + Curves</a:t>
            </a:r>
          </a:p>
        </p:txBody>
      </p:sp>
      <p:pic>
        <p:nvPicPr>
          <p:cNvPr id="5" name="Picture 4">
            <a:hlinkClick r:id="rId2"/>
            <a:extLst>
              <a:ext uri="{FF2B5EF4-FFF2-40B4-BE49-F238E27FC236}">
                <a16:creationId xmlns:a16="http://schemas.microsoft.com/office/drawing/2014/main" id="{F5E8D5AE-1113-D702-3ABB-F391925BB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538" y="1427834"/>
            <a:ext cx="6564923" cy="4677709"/>
          </a:xfrm>
          <a:prstGeom prst="rect">
            <a:avLst/>
          </a:prstGeom>
        </p:spPr>
      </p:pic>
    </p:spTree>
    <p:extLst>
      <p:ext uri="{BB962C8B-B14F-4D97-AF65-F5344CB8AC3E}">
        <p14:creationId xmlns:p14="http://schemas.microsoft.com/office/powerpoint/2010/main" val="375423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9CE00-11D8-34C7-D0C3-98C0ABA00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677" y="1253252"/>
            <a:ext cx="6607774" cy="5009118"/>
          </a:xfrm>
          <a:prstGeom prst="rect">
            <a:avLst/>
          </a:prstGeom>
        </p:spPr>
      </p:pic>
      <p:sp>
        <p:nvSpPr>
          <p:cNvPr id="4" name="TextBox 3">
            <a:extLst>
              <a:ext uri="{FF2B5EF4-FFF2-40B4-BE49-F238E27FC236}">
                <a16:creationId xmlns:a16="http://schemas.microsoft.com/office/drawing/2014/main" id="{43C5CD93-D468-5859-D60D-37C6B3545E2D}"/>
              </a:ext>
            </a:extLst>
          </p:cNvPr>
          <p:cNvSpPr txBox="1"/>
          <p:nvPr/>
        </p:nvSpPr>
        <p:spPr>
          <a:xfrm>
            <a:off x="5116010" y="6504972"/>
            <a:ext cx="740908" cy="369332"/>
          </a:xfrm>
          <a:prstGeom prst="rect">
            <a:avLst/>
          </a:prstGeom>
          <a:noFill/>
        </p:spPr>
        <p:txBody>
          <a:bodyPr wrap="none" rtlCol="0">
            <a:spAutoFit/>
          </a:bodyPr>
          <a:lstStyle/>
          <a:p>
            <a:r>
              <a:rPr lang="en-US" dirty="0" err="1"/>
              <a:t>Issaac</a:t>
            </a:r>
            <a:endParaRPr lang="en-US" dirty="0"/>
          </a:p>
        </p:txBody>
      </p:sp>
      <p:sp>
        <p:nvSpPr>
          <p:cNvPr id="2" name="TextBox 1">
            <a:extLst>
              <a:ext uri="{FF2B5EF4-FFF2-40B4-BE49-F238E27FC236}">
                <a16:creationId xmlns:a16="http://schemas.microsoft.com/office/drawing/2014/main" id="{0ACBD923-33A4-68A2-4DC6-6575ACDA70B4}"/>
              </a:ext>
            </a:extLst>
          </p:cNvPr>
          <p:cNvSpPr txBox="1"/>
          <p:nvPr/>
        </p:nvSpPr>
        <p:spPr>
          <a:xfrm>
            <a:off x="1887415" y="539262"/>
            <a:ext cx="2662588" cy="369332"/>
          </a:xfrm>
          <a:prstGeom prst="rect">
            <a:avLst/>
          </a:prstGeom>
          <a:noFill/>
        </p:spPr>
        <p:txBody>
          <a:bodyPr wrap="none" rtlCol="0">
            <a:spAutoFit/>
          </a:bodyPr>
          <a:lstStyle/>
          <a:p>
            <a:r>
              <a:rPr lang="en-US" dirty="0"/>
              <a:t>Inventive student example</a:t>
            </a:r>
          </a:p>
        </p:txBody>
      </p:sp>
    </p:spTree>
    <p:extLst>
      <p:ext uri="{BB962C8B-B14F-4D97-AF65-F5344CB8AC3E}">
        <p14:creationId xmlns:p14="http://schemas.microsoft.com/office/powerpoint/2010/main" val="207525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8F188-80C5-5BC3-FBBC-CDD56764A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33709" y="0"/>
            <a:ext cx="4076582" cy="6858000"/>
          </a:xfrm>
          <a:prstGeom prst="rect">
            <a:avLst/>
          </a:prstGeom>
        </p:spPr>
      </p:pic>
      <p:sp>
        <p:nvSpPr>
          <p:cNvPr id="6" name="TextBox 5">
            <a:extLst>
              <a:ext uri="{FF2B5EF4-FFF2-40B4-BE49-F238E27FC236}">
                <a16:creationId xmlns:a16="http://schemas.microsoft.com/office/drawing/2014/main" id="{E1D5BD7E-7993-7D3B-526A-D7D68EC44910}"/>
              </a:ext>
            </a:extLst>
          </p:cNvPr>
          <p:cNvSpPr txBox="1"/>
          <p:nvPr/>
        </p:nvSpPr>
        <p:spPr>
          <a:xfrm>
            <a:off x="4097438" y="6018835"/>
            <a:ext cx="652743" cy="369332"/>
          </a:xfrm>
          <a:prstGeom prst="rect">
            <a:avLst/>
          </a:prstGeom>
          <a:noFill/>
        </p:spPr>
        <p:txBody>
          <a:bodyPr wrap="none" rtlCol="0">
            <a:spAutoFit/>
          </a:bodyPr>
          <a:lstStyle/>
          <a:p>
            <a:r>
              <a:rPr lang="en-US"/>
              <a:t>Chris</a:t>
            </a:r>
          </a:p>
        </p:txBody>
      </p:sp>
      <p:sp>
        <p:nvSpPr>
          <p:cNvPr id="2" name="TextBox 1">
            <a:extLst>
              <a:ext uri="{FF2B5EF4-FFF2-40B4-BE49-F238E27FC236}">
                <a16:creationId xmlns:a16="http://schemas.microsoft.com/office/drawing/2014/main" id="{F0E974E9-DCF0-14B8-2210-FBA8F7340D57}"/>
              </a:ext>
            </a:extLst>
          </p:cNvPr>
          <p:cNvSpPr txBox="1"/>
          <p:nvPr/>
        </p:nvSpPr>
        <p:spPr>
          <a:xfrm>
            <a:off x="1606062" y="586154"/>
            <a:ext cx="2427331" cy="369332"/>
          </a:xfrm>
          <a:prstGeom prst="rect">
            <a:avLst/>
          </a:prstGeom>
          <a:noFill/>
        </p:spPr>
        <p:txBody>
          <a:bodyPr wrap="none" rtlCol="0">
            <a:spAutoFit/>
          </a:bodyPr>
          <a:lstStyle/>
          <a:p>
            <a:r>
              <a:rPr lang="en-US" dirty="0"/>
              <a:t>Period Student example</a:t>
            </a:r>
          </a:p>
        </p:txBody>
      </p:sp>
    </p:spTree>
    <p:extLst>
      <p:ext uri="{BB962C8B-B14F-4D97-AF65-F5344CB8AC3E}">
        <p14:creationId xmlns:p14="http://schemas.microsoft.com/office/powerpoint/2010/main" val="94823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F1F9-BBAB-B1FC-137D-0DAD5B6449D7}"/>
              </a:ext>
            </a:extLst>
          </p:cNvPr>
          <p:cNvSpPr>
            <a:spLocks noGrp="1"/>
          </p:cNvSpPr>
          <p:nvPr>
            <p:ph type="title"/>
          </p:nvPr>
        </p:nvSpPr>
        <p:spPr/>
        <p:txBody>
          <a:bodyPr/>
          <a:lstStyle/>
          <a:p>
            <a:r>
              <a:rPr lang="en-US"/>
              <a:t>Strong Student Example</a:t>
            </a:r>
          </a:p>
        </p:txBody>
      </p:sp>
      <p:pic>
        <p:nvPicPr>
          <p:cNvPr id="6" name="Picture 5" descr="A drawing of a building&#10;&#10;Description automatically generated">
            <a:extLst>
              <a:ext uri="{FF2B5EF4-FFF2-40B4-BE49-F238E27FC236}">
                <a16:creationId xmlns:a16="http://schemas.microsoft.com/office/drawing/2014/main" id="{C665FB91-9F3B-2D3F-4DD8-4318D43F7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51" y="1417638"/>
            <a:ext cx="8180849" cy="4793467"/>
          </a:xfrm>
          <a:prstGeom prst="rect">
            <a:avLst/>
          </a:prstGeom>
        </p:spPr>
      </p:pic>
    </p:spTree>
    <p:extLst>
      <p:ext uri="{BB962C8B-B14F-4D97-AF65-F5344CB8AC3E}">
        <p14:creationId xmlns:p14="http://schemas.microsoft.com/office/powerpoint/2010/main" val="422770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uilding&#10;&#10;Description automatically generated">
            <a:extLst>
              <a:ext uri="{FF2B5EF4-FFF2-40B4-BE49-F238E27FC236}">
                <a16:creationId xmlns:a16="http://schemas.microsoft.com/office/drawing/2014/main" id="{792920C5-114B-5F78-05E0-7E23E9D78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02" y="1355011"/>
            <a:ext cx="8269195" cy="4712157"/>
          </a:xfrm>
          <a:prstGeom prst="rect">
            <a:avLst/>
          </a:prstGeom>
        </p:spPr>
      </p:pic>
      <p:sp>
        <p:nvSpPr>
          <p:cNvPr id="5" name="Title 1">
            <a:extLst>
              <a:ext uri="{FF2B5EF4-FFF2-40B4-BE49-F238E27FC236}">
                <a16:creationId xmlns:a16="http://schemas.microsoft.com/office/drawing/2014/main" id="{D67399F0-B567-88D9-9300-090C55A1B57B}"/>
              </a:ext>
            </a:extLst>
          </p:cNvPr>
          <p:cNvSpPr>
            <a:spLocks noGrp="1"/>
          </p:cNvSpPr>
          <p:nvPr>
            <p:ph type="title"/>
          </p:nvPr>
        </p:nvSpPr>
        <p:spPr>
          <a:xfrm>
            <a:off x="457200" y="274638"/>
            <a:ext cx="8229600" cy="1143000"/>
          </a:xfrm>
        </p:spPr>
        <p:txBody>
          <a:bodyPr/>
          <a:lstStyle/>
          <a:p>
            <a:r>
              <a:rPr lang="en-US"/>
              <a:t>Strong Student Example</a:t>
            </a:r>
          </a:p>
        </p:txBody>
      </p:sp>
    </p:spTree>
    <p:extLst>
      <p:ext uri="{BB962C8B-B14F-4D97-AF65-F5344CB8AC3E}">
        <p14:creationId xmlns:p14="http://schemas.microsoft.com/office/powerpoint/2010/main" val="820453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105C-F57F-0637-FAAD-954C9739D096}"/>
              </a:ext>
            </a:extLst>
          </p:cNvPr>
          <p:cNvSpPr>
            <a:spLocks noGrp="1"/>
          </p:cNvSpPr>
          <p:nvPr>
            <p:ph type="title"/>
          </p:nvPr>
        </p:nvSpPr>
        <p:spPr/>
        <p:txBody>
          <a:bodyPr>
            <a:normAutofit fontScale="90000"/>
          </a:bodyPr>
          <a:lstStyle/>
          <a:p>
            <a:r>
              <a:rPr lang="en-US"/>
              <a:t>Exceptionally Skilled Student Example</a:t>
            </a:r>
          </a:p>
        </p:txBody>
      </p:sp>
      <p:pic>
        <p:nvPicPr>
          <p:cNvPr id="4" name="Picture 3" descr="A drawing of a city&#10;&#10;Description automatically generated">
            <a:extLst>
              <a:ext uri="{FF2B5EF4-FFF2-40B4-BE49-F238E27FC236}">
                <a16:creationId xmlns:a16="http://schemas.microsoft.com/office/drawing/2014/main" id="{5B3462AE-DCF0-26A9-C6EC-6826666C0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935" y="1216723"/>
            <a:ext cx="7278130" cy="4424553"/>
          </a:xfrm>
          <a:prstGeom prst="rect">
            <a:avLst/>
          </a:prstGeom>
        </p:spPr>
      </p:pic>
    </p:spTree>
    <p:extLst>
      <p:ext uri="{BB962C8B-B14F-4D97-AF65-F5344CB8AC3E}">
        <p14:creationId xmlns:p14="http://schemas.microsoft.com/office/powerpoint/2010/main" val="3165094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6F7E-C32E-92CC-AF5F-E3611EB5714B}"/>
              </a:ext>
            </a:extLst>
          </p:cNvPr>
          <p:cNvSpPr>
            <a:spLocks noGrp="1"/>
          </p:cNvSpPr>
          <p:nvPr>
            <p:ph type="title"/>
          </p:nvPr>
        </p:nvSpPr>
        <p:spPr/>
        <p:txBody>
          <a:bodyPr>
            <a:normAutofit/>
          </a:bodyPr>
          <a:lstStyle/>
          <a:p>
            <a:r>
              <a:rPr lang="en-US" sz="3800"/>
              <a:t>Exceptionally Creative Student Example</a:t>
            </a:r>
          </a:p>
        </p:txBody>
      </p:sp>
      <p:pic>
        <p:nvPicPr>
          <p:cNvPr id="4" name="Picture 3" descr="A drawing of a dragon&#10;&#10;Description automatically generated">
            <a:extLst>
              <a:ext uri="{FF2B5EF4-FFF2-40B4-BE49-F238E27FC236}">
                <a16:creationId xmlns:a16="http://schemas.microsoft.com/office/drawing/2014/main" id="{060BD4AD-F6E4-316D-E8A1-BB0343E0D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97" y="1753846"/>
            <a:ext cx="7772400" cy="4239181"/>
          </a:xfrm>
          <a:prstGeom prst="rect">
            <a:avLst/>
          </a:prstGeom>
        </p:spPr>
      </p:pic>
    </p:spTree>
    <p:extLst>
      <p:ext uri="{BB962C8B-B14F-4D97-AF65-F5344CB8AC3E}">
        <p14:creationId xmlns:p14="http://schemas.microsoft.com/office/powerpoint/2010/main" val="1851399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5675BC-3A24-08D8-347D-9B61BC0887AF}"/>
              </a:ext>
            </a:extLst>
          </p:cNvPr>
          <p:cNvSpPr txBox="1"/>
          <p:nvPr/>
        </p:nvSpPr>
        <p:spPr>
          <a:xfrm>
            <a:off x="293914" y="155601"/>
            <a:ext cx="85235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Calibri"/>
              </a:rPr>
              <a:t>Above &amp; Beyond</a:t>
            </a:r>
          </a:p>
        </p:txBody>
      </p:sp>
      <p:pic>
        <p:nvPicPr>
          <p:cNvPr id="8" name="Picture 7" descr="A collage of drawings and sketches of buildings&#10;&#10;Description automatically generated">
            <a:extLst>
              <a:ext uri="{FF2B5EF4-FFF2-40B4-BE49-F238E27FC236}">
                <a16:creationId xmlns:a16="http://schemas.microsoft.com/office/drawing/2014/main" id="{E0F3C44D-4775-8F5E-EB66-6680CE38FEB6}"/>
              </a:ext>
            </a:extLst>
          </p:cNvPr>
          <p:cNvPicPr>
            <a:picLocks noChangeAspect="1"/>
          </p:cNvPicPr>
          <p:nvPr/>
        </p:nvPicPr>
        <p:blipFill>
          <a:blip r:embed="rId2"/>
          <a:stretch>
            <a:fillRect/>
          </a:stretch>
        </p:blipFill>
        <p:spPr>
          <a:xfrm>
            <a:off x="411193" y="615542"/>
            <a:ext cx="8335991" cy="5885708"/>
          </a:xfrm>
          <a:prstGeom prst="rect">
            <a:avLst/>
          </a:prstGeom>
        </p:spPr>
      </p:pic>
    </p:spTree>
    <p:extLst>
      <p:ext uri="{BB962C8B-B14F-4D97-AF65-F5344CB8AC3E}">
        <p14:creationId xmlns:p14="http://schemas.microsoft.com/office/powerpoint/2010/main" val="254142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4500" y="1587500"/>
            <a:ext cx="5715000" cy="3670300"/>
          </a:xfrm>
          <a:prstGeom prst="rect">
            <a:avLst/>
          </a:prstGeom>
        </p:spPr>
      </p:pic>
    </p:spTree>
    <p:extLst>
      <p:ext uri="{BB962C8B-B14F-4D97-AF65-F5344CB8AC3E}">
        <p14:creationId xmlns:p14="http://schemas.microsoft.com/office/powerpoint/2010/main" val="112887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4500" y="1739900"/>
            <a:ext cx="5715000" cy="3378200"/>
          </a:xfrm>
          <a:prstGeom prst="rect">
            <a:avLst/>
          </a:prstGeom>
        </p:spPr>
      </p:pic>
    </p:spTree>
    <p:extLst>
      <p:ext uri="{BB962C8B-B14F-4D97-AF65-F5344CB8AC3E}">
        <p14:creationId xmlns:p14="http://schemas.microsoft.com/office/powerpoint/2010/main" val="387990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0008" y="351692"/>
            <a:ext cx="5715000" cy="4114800"/>
          </a:xfrm>
          <a:prstGeom prst="rect">
            <a:avLst/>
          </a:prstGeom>
        </p:spPr>
      </p:pic>
      <p:sp>
        <p:nvSpPr>
          <p:cNvPr id="2" name="TextBox 1">
            <a:extLst>
              <a:ext uri="{FF2B5EF4-FFF2-40B4-BE49-F238E27FC236}">
                <a16:creationId xmlns:a16="http://schemas.microsoft.com/office/drawing/2014/main" id="{1EE008EF-3D4E-A9C5-2341-44983D9DE08C}"/>
              </a:ext>
            </a:extLst>
          </p:cNvPr>
          <p:cNvSpPr txBox="1"/>
          <p:nvPr/>
        </p:nvSpPr>
        <p:spPr>
          <a:xfrm>
            <a:off x="777157" y="4947139"/>
            <a:ext cx="8003089" cy="1200329"/>
          </a:xfrm>
          <a:prstGeom prst="rect">
            <a:avLst/>
          </a:prstGeom>
          <a:noFill/>
        </p:spPr>
        <p:txBody>
          <a:bodyPr wrap="none" rtlCol="0">
            <a:spAutoFit/>
          </a:bodyPr>
          <a:lstStyle/>
          <a:p>
            <a:pPr algn="ctr" rtl="0" fontAlgn="base"/>
            <a:r>
              <a:rPr lang="en-US" sz="1800" b="0" i="0" u="none" strike="noStrike" dirty="0">
                <a:solidFill>
                  <a:srgbClr val="FFFFFF"/>
                </a:solidFill>
                <a:effectLst/>
                <a:latin typeface="Calibri" panose="020F0502020204030204" pitchFamily="34" charset="0"/>
              </a:rPr>
              <a:t>Consider the style or time period you would like to depict. Will it be urban modern? </a:t>
            </a:r>
            <a:r>
              <a:rPr lang="en-US" sz="1800" b="0" i="0" dirty="0">
                <a:solidFill>
                  <a:srgbClr val="FFFFFF"/>
                </a:solidFill>
                <a:effectLst/>
                <a:latin typeface="Calibri" panose="020F0502020204030204" pitchFamily="34" charset="0"/>
              </a:rPr>
              <a:t>​</a:t>
            </a:r>
            <a:endParaRPr lang="en-US" b="0" i="0" dirty="0">
              <a:solidFill>
                <a:srgbClr val="FFFFFF"/>
              </a:solidFill>
              <a:effectLst/>
              <a:latin typeface="Segoe UI" panose="020B0502040204020203" pitchFamily="34" charset="0"/>
            </a:endParaRPr>
          </a:p>
          <a:p>
            <a:pPr algn="ctr" rtl="0" fontAlgn="base"/>
            <a:r>
              <a:rPr lang="en-US" sz="1800" b="0" i="0" u="none" strike="noStrike" dirty="0">
                <a:solidFill>
                  <a:srgbClr val="FFFFFF"/>
                </a:solidFill>
                <a:effectLst/>
                <a:latin typeface="Calibri" panose="020F0502020204030204" pitchFamily="34" charset="0"/>
              </a:rPr>
              <a:t>Small town Midwestern? Medieval? Turn of the century? Futuristic? </a:t>
            </a:r>
            <a:r>
              <a:rPr lang="en-US" sz="1800" b="0" i="0" dirty="0">
                <a:solidFill>
                  <a:srgbClr val="FFFFFF"/>
                </a:solidFill>
                <a:effectLst/>
                <a:latin typeface="Calibri" panose="020F0502020204030204" pitchFamily="34" charset="0"/>
              </a:rPr>
              <a:t>​</a:t>
            </a:r>
            <a:endParaRPr lang="en-US" b="0" i="0" dirty="0">
              <a:solidFill>
                <a:srgbClr val="FFFFFF"/>
              </a:solidFill>
              <a:effectLst/>
              <a:latin typeface="Segoe UI" panose="020B0502040204020203" pitchFamily="34" charset="0"/>
            </a:endParaRPr>
          </a:p>
          <a:p>
            <a:pPr algn="ctr" rtl="0" fontAlgn="base"/>
            <a:r>
              <a:rPr lang="en-US" sz="1800" b="0" i="0" u="none" strike="noStrike" dirty="0">
                <a:solidFill>
                  <a:srgbClr val="FFFFFF"/>
                </a:solidFill>
                <a:effectLst/>
                <a:latin typeface="Calibri" panose="020F0502020204030204" pitchFamily="34" charset="0"/>
              </a:rPr>
              <a:t>It’s up to you  -as long as you meet the base requirements.</a:t>
            </a:r>
            <a:endParaRPr lang="en-US" b="0" i="0" dirty="0">
              <a:solidFill>
                <a:srgbClr val="FFFFFF"/>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31737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3453" y="1738923"/>
            <a:ext cx="5715000" cy="4000500"/>
          </a:xfrm>
          <a:prstGeom prst="rect">
            <a:avLst/>
          </a:prstGeom>
        </p:spPr>
      </p:pic>
      <p:sp>
        <p:nvSpPr>
          <p:cNvPr id="2" name="TextBox 1">
            <a:extLst>
              <a:ext uri="{FF2B5EF4-FFF2-40B4-BE49-F238E27FC236}">
                <a16:creationId xmlns:a16="http://schemas.microsoft.com/office/drawing/2014/main" id="{BFF54955-EB1F-814C-7D88-6213A08BE4B0}"/>
              </a:ext>
            </a:extLst>
          </p:cNvPr>
          <p:cNvSpPr txBox="1"/>
          <p:nvPr/>
        </p:nvSpPr>
        <p:spPr>
          <a:xfrm>
            <a:off x="1178168" y="433754"/>
            <a:ext cx="7045569" cy="1200329"/>
          </a:xfrm>
          <a:prstGeom prst="rect">
            <a:avLst/>
          </a:prstGeom>
          <a:noFill/>
        </p:spPr>
        <p:txBody>
          <a:bodyPr wrap="square" rtlCol="0">
            <a:spAutoFit/>
          </a:bodyPr>
          <a:lstStyle/>
          <a:p>
            <a:r>
              <a:rPr lang="en-US" sz="1800" b="0" i="0" u="none" strike="noStrike" dirty="0">
                <a:effectLst/>
                <a:latin typeface="Calibri" panose="020F0502020204030204" pitchFamily="34" charset="0"/>
              </a:rPr>
              <a:t>For inspiration, do your own visual research with search terms like "two point perspective modern building" or "two point perspective medieval" or "two point perspective village". You may also base your drawing on a real city – perhaps somewhere you have visited – or would like to go.</a:t>
            </a:r>
            <a:endParaRPr lang="en-US" dirty="0"/>
          </a:p>
        </p:txBody>
      </p:sp>
      <p:sp>
        <p:nvSpPr>
          <p:cNvPr id="4" name="TextBox 3">
            <a:extLst>
              <a:ext uri="{FF2B5EF4-FFF2-40B4-BE49-F238E27FC236}">
                <a16:creationId xmlns:a16="http://schemas.microsoft.com/office/drawing/2014/main" id="{F9E7C013-704A-DAFA-8E51-D6478ACB497E}"/>
              </a:ext>
            </a:extLst>
          </p:cNvPr>
          <p:cNvSpPr txBox="1"/>
          <p:nvPr/>
        </p:nvSpPr>
        <p:spPr>
          <a:xfrm>
            <a:off x="1348154" y="6096000"/>
            <a:ext cx="6470361" cy="369332"/>
          </a:xfrm>
          <a:prstGeom prst="rect">
            <a:avLst/>
          </a:prstGeom>
          <a:noFill/>
        </p:spPr>
        <p:txBody>
          <a:bodyPr wrap="none" rtlCol="0">
            <a:spAutoFit/>
          </a:bodyPr>
          <a:lstStyle/>
          <a:p>
            <a:r>
              <a:rPr lang="en-US" dirty="0"/>
              <a:t>You can draw inspiration from other’s drawings – but do not copy.</a:t>
            </a:r>
          </a:p>
        </p:txBody>
      </p:sp>
    </p:spTree>
    <p:extLst>
      <p:ext uri="{BB962C8B-B14F-4D97-AF65-F5344CB8AC3E}">
        <p14:creationId xmlns:p14="http://schemas.microsoft.com/office/powerpoint/2010/main" val="813441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1197" y="3092560"/>
            <a:ext cx="4250100" cy="3050628"/>
          </a:xfrm>
          <a:prstGeom prst="rect">
            <a:avLst/>
          </a:prstGeom>
        </p:spPr>
      </p:pic>
      <p:sp>
        <p:nvSpPr>
          <p:cNvPr id="2" name="TextBox 1"/>
          <p:cNvSpPr txBox="1"/>
          <p:nvPr/>
        </p:nvSpPr>
        <p:spPr>
          <a:xfrm>
            <a:off x="784958" y="251666"/>
            <a:ext cx="7362579" cy="2862322"/>
          </a:xfrm>
          <a:prstGeom prst="rect">
            <a:avLst/>
          </a:prstGeom>
          <a:noFill/>
        </p:spPr>
        <p:txBody>
          <a:bodyPr wrap="square" rtlCol="0">
            <a:spAutoFit/>
          </a:bodyPr>
          <a:lstStyle/>
          <a:p>
            <a:r>
              <a:rPr lang="en-US" dirty="0"/>
              <a:t>ASSIGNMENT (25 PTS)</a:t>
            </a:r>
          </a:p>
          <a:p>
            <a:r>
              <a:rPr lang="en-US" dirty="0"/>
              <a:t>Design a city block using 2 point perspective.</a:t>
            </a:r>
          </a:p>
          <a:p>
            <a:r>
              <a:rPr lang="en-US" dirty="0"/>
              <a:t>Your drawing should include </a:t>
            </a:r>
            <a:r>
              <a:rPr lang="en-US" b="1" dirty="0"/>
              <a:t>at least </a:t>
            </a:r>
            <a:r>
              <a:rPr lang="en-US" dirty="0"/>
              <a:t>:</a:t>
            </a:r>
          </a:p>
          <a:p>
            <a:pPr marL="285750" indent="-285750">
              <a:buFont typeface="Arial" panose="020B0604020202020204" pitchFamily="34" charset="0"/>
              <a:buChar char="•"/>
            </a:pPr>
            <a:r>
              <a:rPr lang="en-US" dirty="0"/>
              <a:t>Intersection of 2 streets with sidewalks</a:t>
            </a:r>
          </a:p>
          <a:p>
            <a:pPr marL="285750" indent="-285750">
              <a:buFont typeface="Arial" panose="020B0604020202020204" pitchFamily="34" charset="0"/>
              <a:buChar char="•"/>
            </a:pPr>
            <a:r>
              <a:rPr lang="en-US" dirty="0"/>
              <a:t>Five buildings</a:t>
            </a:r>
          </a:p>
          <a:p>
            <a:r>
              <a:rPr lang="en-US" dirty="0"/>
              <a:t>All buildings should have windows and doors</a:t>
            </a:r>
          </a:p>
          <a:p>
            <a:pPr marL="285750" indent="-285750">
              <a:buFont typeface="Arial" panose="020B0604020202020204" pitchFamily="34" charset="0"/>
              <a:buChar char="•"/>
            </a:pPr>
            <a:r>
              <a:rPr lang="en-US" dirty="0"/>
              <a:t>Include 3 special features (people, trees, a fountain, vehicle, signs with words or graphics etc.) of your choice</a:t>
            </a:r>
          </a:p>
          <a:p>
            <a:r>
              <a:rPr lang="en-US" dirty="0"/>
              <a:t>You can use real cities for architectural inspiration- or invent your own – be creative but be accurate with your perspective!</a:t>
            </a:r>
          </a:p>
        </p:txBody>
      </p:sp>
    </p:spTree>
    <p:extLst>
      <p:ext uri="{BB962C8B-B14F-4D97-AF65-F5344CB8AC3E}">
        <p14:creationId xmlns:p14="http://schemas.microsoft.com/office/powerpoint/2010/main" val="1934260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25AD28-BE2B-5836-6E1E-BBADA4D1AACF}"/>
              </a:ext>
            </a:extLst>
          </p:cNvPr>
          <p:cNvSpPr txBox="1"/>
          <p:nvPr/>
        </p:nvSpPr>
        <p:spPr>
          <a:xfrm>
            <a:off x="298938" y="689788"/>
            <a:ext cx="8546123" cy="5478423"/>
          </a:xfrm>
          <a:prstGeom prst="rect">
            <a:avLst/>
          </a:prstGeom>
          <a:noFill/>
        </p:spPr>
        <p:txBody>
          <a:bodyPr wrap="square">
            <a:spAutoFit/>
          </a:bodyPr>
          <a:lstStyle/>
          <a:p>
            <a:pPr algn="l" rtl="0" fontAlgn="base"/>
            <a:r>
              <a:rPr lang="en-US" sz="1400" b="1" i="0" u="none" strike="noStrike" dirty="0">
                <a:effectLst/>
                <a:latin typeface="Calibri" panose="020F0502020204030204" pitchFamily="34" charset="0"/>
              </a:rPr>
              <a:t>Evaluation Rubric </a:t>
            </a:r>
            <a:r>
              <a:rPr lang="en-US" sz="1400" b="0" i="0" u="none" strike="noStrike" dirty="0">
                <a:effectLst/>
                <a:latin typeface="Calibri" panose="020F0502020204030204" pitchFamily="34" charset="0"/>
              </a:rPr>
              <a:t>(Mastery Project 25pts)</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lucida sans unicode" panose="020B0602030504020204" pitchFamily="34" charset="0"/>
              </a:rPr>
              <a:t> </a:t>
            </a:r>
            <a:r>
              <a:rPr lang="en-US" sz="1400" b="0" i="0" dirty="0">
                <a:effectLst/>
                <a:latin typeface="lucida sans unicode" panose="020B0602030504020204" pitchFamily="34" charset="0"/>
              </a:rPr>
              <a:t>​</a:t>
            </a:r>
            <a:endParaRPr lang="en-US" sz="1400" b="0" i="0" dirty="0">
              <a:effectLst/>
              <a:latin typeface="Segoe UI" panose="020B0502040204020203" pitchFamily="34" charset="0"/>
            </a:endParaRPr>
          </a:p>
          <a:p>
            <a:pPr algn="l" rtl="0" fontAlgn="base"/>
            <a:r>
              <a:rPr lang="en-US" sz="1400" b="1" i="0" dirty="0">
                <a:effectLst/>
                <a:latin typeface="Calibri" panose="020F0502020204030204" pitchFamily="34" charset="0"/>
              </a:rPr>
              <a:t>2-point Perspective Accuracy</a:t>
            </a:r>
            <a:r>
              <a:rPr lang="en-US" sz="1400" b="0" i="0" dirty="0">
                <a:effectLst/>
                <a:latin typeface="Calibri" panose="020F0502020204030204" pitchFamily="34" charset="0"/>
              </a:rPr>
              <a:t> </a:t>
            </a:r>
            <a:r>
              <a:rPr lang="en-US" sz="1400" b="0" i="0" u="none" strike="noStrike" dirty="0">
                <a:effectLst/>
                <a:latin typeface="Calibri" panose="020F0502020204030204" pitchFamily="34" charset="0"/>
              </a:rPr>
              <a:t>(5 pts)​</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Horizon line (eye level) with two vanishing points are accurately implied; accurate technical drawing using perspective-vertical lines of cubic forms are truly vertical; orthogonal lines are accurately drawn to VPs.​</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 </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1" i="0" dirty="0">
                <a:effectLst/>
                <a:latin typeface="Calibri" panose="020F0502020204030204" pitchFamily="34" charset="0"/>
              </a:rPr>
              <a:t>Composition &amp; Design Elements</a:t>
            </a:r>
            <a:r>
              <a:rPr lang="en-US" sz="1400" b="0" i="0" dirty="0">
                <a:effectLst/>
                <a:latin typeface="Calibri" panose="020F0502020204030204" pitchFamily="34" charset="0"/>
              </a:rPr>
              <a:t> (5 pts)​ ​</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Drawing is balanced with at least 5 buildings; design fills the page with some border at the sides; there is visual interest throughout with minimum of 1 street intersection, 2 sidewalks, doors, windows, and at least three other unique design components in 1-pt perspective (such as stairs, signs, cross walk, lights, etc.) </a:t>
            </a:r>
            <a:r>
              <a:rPr lang="en-US" sz="1400" b="0" i="0" u="none" strike="noStrike" dirty="0" err="1">
                <a:effectLst/>
                <a:latin typeface="Calibri" panose="020F0502020204030204" pitchFamily="34" charset="0"/>
              </a:rPr>
              <a:t>Add’l</a:t>
            </a:r>
            <a:r>
              <a:rPr lang="en-US" sz="1400" b="0" i="0" u="none" strike="noStrike" dirty="0">
                <a:effectLst/>
                <a:latin typeface="Calibri" panose="020F0502020204030204" pitchFamily="34" charset="0"/>
              </a:rPr>
              <a:t> details encouraged.​</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 </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1" i="0" dirty="0">
                <a:effectLst/>
                <a:latin typeface="Calibri" panose="020F0502020204030204" pitchFamily="34" charset="0"/>
              </a:rPr>
              <a:t>Scale &amp; Space</a:t>
            </a:r>
            <a:r>
              <a:rPr lang="en-US" sz="1400" b="0" i="0" dirty="0">
                <a:effectLst/>
                <a:latin typeface="Calibri" panose="020F0502020204030204" pitchFamily="34" charset="0"/>
              </a:rPr>
              <a:t>  (5 pts)​​</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All details related to a consistent implied human size. Objects accurately change in scale as they recede; spaces between objects become smaller as they recede​</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 </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1" i="0" dirty="0">
                <a:effectLst/>
                <a:latin typeface="Calibri" panose="020F0502020204030204" pitchFamily="34" charset="0"/>
              </a:rPr>
              <a:t>Pencil Technique &amp; Craftsmanship</a:t>
            </a:r>
            <a:r>
              <a:rPr lang="en-US" sz="1400" b="0" i="0" dirty="0">
                <a:effectLst/>
                <a:latin typeface="Calibri" panose="020F0502020204030204" pitchFamily="34" charset="0"/>
              </a:rPr>
              <a:t> </a:t>
            </a:r>
            <a:r>
              <a:rPr lang="en-US" sz="1400" b="0" i="0" u="none" strike="noStrike" dirty="0">
                <a:effectLst/>
                <a:latin typeface="Calibri" panose="020F0502020204030204" pitchFamily="34" charset="0"/>
              </a:rPr>
              <a:t>(5 pts)​</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Lines are straight and controlled. Any shaded/colored areas are smooth, consistent and blended. Lines were drawn light enough to erase without “ghost lines.” Eraser was used to erase or minimize stray marks. Paper is flat and free of bends, tears, and smudges. ​</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 </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1" i="0" dirty="0">
                <a:effectLst/>
                <a:latin typeface="Calibri" panose="020F0502020204030204" pitchFamily="34" charset="0"/>
              </a:rPr>
              <a:t>Critique &amp; Reflection</a:t>
            </a:r>
            <a:r>
              <a:rPr lang="en-US" sz="1400" b="0" i="0" dirty="0">
                <a:effectLst/>
                <a:latin typeface="Calibri" panose="020F0502020204030204" pitchFamily="34" charset="0"/>
              </a:rPr>
              <a:t> </a:t>
            </a:r>
            <a:r>
              <a:rPr lang="en-US" sz="1400" b="0" i="0" u="none" strike="noStrike" dirty="0">
                <a:effectLst/>
                <a:latin typeface="Calibri" panose="020F0502020204030204" pitchFamily="34" charset="0"/>
              </a:rPr>
              <a:t>(5 pts)​</a:t>
            </a:r>
            <a:r>
              <a:rPr lang="en-US" sz="1400" b="0" i="0" dirty="0">
                <a:effectLst/>
                <a:latin typeface="Calibri" panose="020F0502020204030204" pitchFamily="34" charset="0"/>
              </a:rPr>
              <a:t>​</a:t>
            </a:r>
            <a:endParaRPr lang="en-US" sz="1400" b="0" i="0" dirty="0">
              <a:effectLst/>
              <a:latin typeface="Segoe UI" panose="020B0502040204020203" pitchFamily="34" charset="0"/>
            </a:endParaRPr>
          </a:p>
          <a:p>
            <a:pPr algn="l" rtl="0" fontAlgn="base"/>
            <a:r>
              <a:rPr lang="en-US" sz="1400" b="0" i="0" u="none" strike="noStrike" dirty="0">
                <a:effectLst/>
                <a:latin typeface="Calibri" panose="020F0502020204030204" pitchFamily="34" charset="0"/>
              </a:rPr>
              <a:t>Student developed skills through practice and is able to articulate concepts and techniques utilizing appropriate terminology; gives &amp; receives feedback, willing to revise and achieve accuracy. </a:t>
            </a:r>
            <a:r>
              <a:rPr lang="en-US" sz="1400" b="0" i="0" u="none" strike="noStrike" dirty="0" err="1">
                <a:effectLst/>
                <a:latin typeface="Calibri" panose="020F0502020204030204" pitchFamily="34" charset="0"/>
              </a:rPr>
              <a:t>Feeback</a:t>
            </a:r>
            <a:r>
              <a:rPr lang="en-US" sz="1400" b="0" i="0" u="none" strike="noStrike" dirty="0">
                <a:effectLst/>
                <a:latin typeface="Calibri" panose="020F0502020204030204" pitchFamily="34" charset="0"/>
              </a:rPr>
              <a:t> is specific, kind and helpful.​</a:t>
            </a:r>
            <a:endParaRPr lang="en-US" sz="1400" b="0" i="0" dirty="0">
              <a:effectLst/>
              <a:latin typeface="Segoe UI" panose="020B0502040204020203" pitchFamily="34" charset="0"/>
            </a:endParaRPr>
          </a:p>
        </p:txBody>
      </p:sp>
    </p:spTree>
    <p:extLst>
      <p:ext uri="{BB962C8B-B14F-4D97-AF65-F5344CB8AC3E}">
        <p14:creationId xmlns:p14="http://schemas.microsoft.com/office/powerpoint/2010/main" val="2642471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Remember, that in 2 point perspective:</a:t>
            </a:r>
            <a:br>
              <a:rPr lang="en-US" sz="2000" dirty="0"/>
            </a:br>
            <a:r>
              <a:rPr lang="en-US" sz="2000" b="1" dirty="0"/>
              <a:t>all vertical lines stay vertical all horizontal lines go to one of the vanishing points</a:t>
            </a:r>
            <a:endParaRPr lang="en-US" sz="2000" dirty="0"/>
          </a:p>
        </p:txBody>
      </p:sp>
      <p:pic>
        <p:nvPicPr>
          <p:cNvPr id="3" name="Picture 2"/>
          <p:cNvPicPr>
            <a:picLocks noChangeAspect="1"/>
          </p:cNvPicPr>
          <p:nvPr/>
        </p:nvPicPr>
        <p:blipFill>
          <a:blip r:embed="rId2"/>
          <a:stretch>
            <a:fillRect/>
          </a:stretch>
        </p:blipFill>
        <p:spPr>
          <a:xfrm>
            <a:off x="2269955" y="1839191"/>
            <a:ext cx="5171578" cy="3200632"/>
          </a:xfrm>
          <a:prstGeom prst="rect">
            <a:avLst/>
          </a:prstGeom>
        </p:spPr>
      </p:pic>
      <p:sp>
        <p:nvSpPr>
          <p:cNvPr id="4" name="Rectangle 3"/>
          <p:cNvSpPr/>
          <p:nvPr/>
        </p:nvSpPr>
        <p:spPr>
          <a:xfrm>
            <a:off x="2269955" y="5165999"/>
            <a:ext cx="5171578" cy="1200329"/>
          </a:xfrm>
          <a:prstGeom prst="rect">
            <a:avLst/>
          </a:prstGeom>
        </p:spPr>
        <p:txBody>
          <a:bodyPr wrap="square">
            <a:spAutoFit/>
          </a:bodyPr>
          <a:lstStyle/>
          <a:p>
            <a:r>
              <a:rPr lang="en-US" dirty="0"/>
              <a:t>All windows, doorways, and other architectural elements should follow the same rule. Look at the picture below: all lines are either vertical or go to one of the vanishing points.</a:t>
            </a:r>
          </a:p>
        </p:txBody>
      </p:sp>
    </p:spTree>
    <p:extLst>
      <p:ext uri="{BB962C8B-B14F-4D97-AF65-F5344CB8AC3E}">
        <p14:creationId xmlns:p14="http://schemas.microsoft.com/office/powerpoint/2010/main" val="191496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724DA-4947-CBE1-84CD-C9B8DB261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750" y="2190262"/>
            <a:ext cx="5016500" cy="4445000"/>
          </a:xfrm>
          <a:prstGeom prst="rect">
            <a:avLst/>
          </a:prstGeom>
        </p:spPr>
      </p:pic>
      <p:sp>
        <p:nvSpPr>
          <p:cNvPr id="2" name="TextBox 1">
            <a:extLst>
              <a:ext uri="{FF2B5EF4-FFF2-40B4-BE49-F238E27FC236}">
                <a16:creationId xmlns:a16="http://schemas.microsoft.com/office/drawing/2014/main" id="{12BC31B7-94DF-9770-7DC3-C8655B198365}"/>
              </a:ext>
            </a:extLst>
          </p:cNvPr>
          <p:cNvSpPr txBox="1"/>
          <p:nvPr/>
        </p:nvSpPr>
        <p:spPr>
          <a:xfrm>
            <a:off x="1101970" y="515815"/>
            <a:ext cx="8062464" cy="1477328"/>
          </a:xfrm>
          <a:prstGeom prst="rect">
            <a:avLst/>
          </a:prstGeom>
          <a:noFill/>
        </p:spPr>
        <p:txBody>
          <a:bodyPr wrap="none" rtlCol="0">
            <a:spAutoFit/>
          </a:bodyPr>
          <a:lstStyle/>
          <a:p>
            <a:r>
              <a:rPr lang="en-US" dirty="0"/>
              <a:t>All elements of your drawing should follow two point perspective rules. </a:t>
            </a:r>
          </a:p>
          <a:p>
            <a:r>
              <a:rPr lang="en-US" dirty="0"/>
              <a:t>Build within a box framework starting with the vertical corner closest to you.</a:t>
            </a:r>
          </a:p>
          <a:p>
            <a:endParaRPr lang="en-US" dirty="0"/>
          </a:p>
          <a:p>
            <a:r>
              <a:rPr lang="en-US" dirty="0"/>
              <a:t>TIPS: DRAW ALL GUIDELINES LIGHTLY AND ERASE AS YOU NO LONGER NEED THEM. </a:t>
            </a:r>
          </a:p>
          <a:p>
            <a:endParaRPr lang="en-US" dirty="0"/>
          </a:p>
        </p:txBody>
      </p:sp>
    </p:spTree>
    <p:extLst>
      <p:ext uri="{BB962C8B-B14F-4D97-AF65-F5344CB8AC3E}">
        <p14:creationId xmlns:p14="http://schemas.microsoft.com/office/powerpoint/2010/main" val="1962328873"/>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545</TotalTime>
  <Words>615</Words>
  <Application>Microsoft Macintosh PowerPoint</Application>
  <PresentationFormat>On-screen Show (4:3)</PresentationFormat>
  <Paragraphs>46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lucida sans unicode</vt:lpstr>
      <vt:lpstr>Segoe UI</vt:lpstr>
      <vt:lpstr> Black </vt:lpstr>
      <vt:lpstr>Design Challenge:   Build a city block of your dream utilizing two point perspective!     </vt:lpstr>
      <vt:lpstr>PowerPoint Presentation</vt:lpstr>
      <vt:lpstr>PowerPoint Presentation</vt:lpstr>
      <vt:lpstr>PowerPoint Presentation</vt:lpstr>
      <vt:lpstr>PowerPoint Presentation</vt:lpstr>
      <vt:lpstr>PowerPoint Presentation</vt:lpstr>
      <vt:lpstr>PowerPoint Presentation</vt:lpstr>
      <vt:lpstr>Remember, that in 2 point perspective: all vertical lines stay vertical all horizontal lines go to one of the vanishing points</vt:lpstr>
      <vt:lpstr>PowerPoint Presentation</vt:lpstr>
      <vt:lpstr>Drawing Perspective Circles + Curves</vt:lpstr>
      <vt:lpstr>PowerPoint Presentation</vt:lpstr>
      <vt:lpstr>PowerPoint Presentation</vt:lpstr>
      <vt:lpstr>Strong Student Example</vt:lpstr>
      <vt:lpstr>Strong Student Example</vt:lpstr>
      <vt:lpstr>Exceptionally Skilled Student Example</vt:lpstr>
      <vt:lpstr>Exceptionally Creative Student Example</vt:lpstr>
      <vt:lpstr>PowerPoint Presentation</vt:lpstr>
    </vt:vector>
  </TitlesOfParts>
  <Company>DRSS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point perspective</dc:title>
  <dc:creator>Jenny Montgomery</dc:creator>
  <cp:lastModifiedBy>Jenny Montgomery</cp:lastModifiedBy>
  <cp:revision>19</cp:revision>
  <dcterms:created xsi:type="dcterms:W3CDTF">2016-09-27T18:24:31Z</dcterms:created>
  <dcterms:modified xsi:type="dcterms:W3CDTF">2024-08-27T00:24:40Z</dcterms:modified>
</cp:coreProperties>
</file>