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8" r:id="rId3"/>
    <p:sldId id="296" r:id="rId4"/>
    <p:sldId id="298" r:id="rId5"/>
    <p:sldId id="299" r:id="rId6"/>
    <p:sldId id="260" r:id="rId7"/>
    <p:sldId id="295" r:id="rId8"/>
    <p:sldId id="261" r:id="rId9"/>
    <p:sldId id="259" r:id="rId10"/>
    <p:sldId id="257" r:id="rId11"/>
    <p:sldId id="286" r:id="rId12"/>
    <p:sldId id="287" r:id="rId13"/>
    <p:sldId id="288" r:id="rId14"/>
    <p:sldId id="289" r:id="rId15"/>
    <p:sldId id="290" r:id="rId16"/>
    <p:sldId id="291" r:id="rId17"/>
    <p:sldId id="265" r:id="rId18"/>
    <p:sldId id="269" r:id="rId19"/>
    <p:sldId id="270" r:id="rId20"/>
    <p:sldId id="264" r:id="rId21"/>
    <p:sldId id="266" r:id="rId22"/>
    <p:sldId id="267" r:id="rId23"/>
    <p:sldId id="268" r:id="rId24"/>
    <p:sldId id="271" r:id="rId25"/>
    <p:sldId id="293" r:id="rId26"/>
    <p:sldId id="263" r:id="rId27"/>
    <p:sldId id="28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p:restoredTop sz="94779"/>
  </p:normalViewPr>
  <p:slideViewPr>
    <p:cSldViewPr snapToGrid="0" snapToObjects="1">
      <p:cViewPr varScale="1">
        <p:scale>
          <a:sx n="111" d="100"/>
          <a:sy n="111" d="100"/>
        </p:scale>
        <p:origin x="1568"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9B8C53-A27A-FF45-BB00-F1B48C9DACEC}" type="datetimeFigureOut">
              <a:rPr lang="en-US" smtClean="0"/>
              <a:t>7/13/23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1E11BD-9FBE-0743-8F96-507DFCEAD175}" type="slidenum">
              <a:rPr lang="en-US" smtClean="0"/>
              <a:t>‹#›</a:t>
            </a:fld>
            <a:endParaRPr lang="en-US"/>
          </a:p>
        </p:txBody>
      </p:sp>
    </p:spTree>
    <p:extLst>
      <p:ext uri="{BB962C8B-B14F-4D97-AF65-F5344CB8AC3E}">
        <p14:creationId xmlns:p14="http://schemas.microsoft.com/office/powerpoint/2010/main" val="2438066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good resource: http://</a:t>
            </a:r>
            <a:r>
              <a:rPr lang="en-US" dirty="0" err="1"/>
              <a:t>emptyeasel.com</a:t>
            </a:r>
            <a:r>
              <a:rPr lang="en-US"/>
              <a:t>/2013/01/29/how-to-draw-a-complementary-underpainting-for-your-green-landscape/</a:t>
            </a:r>
          </a:p>
          <a:p>
            <a:endParaRPr lang="en-US"/>
          </a:p>
        </p:txBody>
      </p:sp>
      <p:sp>
        <p:nvSpPr>
          <p:cNvPr id="4" name="Slide Number Placeholder 3"/>
          <p:cNvSpPr>
            <a:spLocks noGrp="1"/>
          </p:cNvSpPr>
          <p:nvPr>
            <p:ph type="sldNum" sz="quarter" idx="10"/>
          </p:nvPr>
        </p:nvSpPr>
        <p:spPr/>
        <p:txBody>
          <a:bodyPr/>
          <a:lstStyle/>
          <a:p>
            <a:fld id="{BD1E11BD-9FBE-0743-8F96-507DFCEAD175}" type="slidenum">
              <a:rPr lang="en-US" smtClean="0"/>
              <a:t>1</a:t>
            </a:fld>
            <a:endParaRPr lang="en-US"/>
          </a:p>
        </p:txBody>
      </p:sp>
    </p:spTree>
    <p:extLst>
      <p:ext uri="{BB962C8B-B14F-4D97-AF65-F5344CB8AC3E}">
        <p14:creationId xmlns:p14="http://schemas.microsoft.com/office/powerpoint/2010/main" val="331850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t>7/13/23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7/13/23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7/13/23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7/13/23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7/13/23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t>7/13/23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t>7/13/23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t>7/13/23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7/13/23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7/13/23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hyperlink" Target="https://derricktheartist.wordpress.com/2017/05/13/how-to-color-a-delicious-pink-lady-apple-with-colored-pencil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2780"/>
            <a:ext cx="7772400" cy="1470025"/>
          </a:xfrm>
        </p:spPr>
        <p:txBody>
          <a:bodyPr/>
          <a:lstStyle/>
          <a:p>
            <a:r>
              <a:rPr lang="en-US" dirty="0"/>
              <a:t>Colored pencil studies</a:t>
            </a:r>
          </a:p>
        </p:txBody>
      </p:sp>
      <p:pic>
        <p:nvPicPr>
          <p:cNvPr id="5" name="Picture 4"/>
          <p:cNvPicPr>
            <a:picLocks noChangeAspect="1"/>
          </p:cNvPicPr>
          <p:nvPr/>
        </p:nvPicPr>
        <p:blipFill>
          <a:blip r:embed="rId3"/>
          <a:stretch>
            <a:fillRect/>
          </a:stretch>
        </p:blipFill>
        <p:spPr>
          <a:xfrm>
            <a:off x="2034975" y="1932805"/>
            <a:ext cx="5198402" cy="4124065"/>
          </a:xfrm>
          <a:prstGeom prst="rect">
            <a:avLst/>
          </a:prstGeom>
        </p:spPr>
      </p:pic>
    </p:spTree>
    <p:extLst>
      <p:ext uri="{BB962C8B-B14F-4D97-AF65-F5344CB8AC3E}">
        <p14:creationId xmlns:p14="http://schemas.microsoft.com/office/powerpoint/2010/main" val="380576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0136" y="719076"/>
            <a:ext cx="3806491" cy="2031325"/>
          </a:xfrm>
          <a:prstGeom prst="rect">
            <a:avLst/>
          </a:prstGeom>
          <a:noFill/>
        </p:spPr>
        <p:txBody>
          <a:bodyPr wrap="none" rtlCol="0">
            <a:spAutoFit/>
          </a:bodyPr>
          <a:lstStyle/>
          <a:p>
            <a:r>
              <a:rPr lang="en-US" dirty="0"/>
              <a:t>Shading techniques</a:t>
            </a:r>
          </a:p>
          <a:p>
            <a:endParaRPr lang="en-US" dirty="0"/>
          </a:p>
          <a:p>
            <a:r>
              <a:rPr lang="en-US" dirty="0"/>
              <a:t>Most effective strokes for layering </a:t>
            </a:r>
          </a:p>
          <a:p>
            <a:r>
              <a:rPr lang="en-US" dirty="0"/>
              <a:t>color with pencil</a:t>
            </a:r>
          </a:p>
          <a:p>
            <a:endParaRPr lang="en-US" dirty="0"/>
          </a:p>
          <a:p>
            <a:r>
              <a:rPr lang="en-US" dirty="0"/>
              <a:t> </a:t>
            </a:r>
            <a:r>
              <a:rPr lang="en-US" dirty="0" err="1"/>
              <a:t>Prismacolors</a:t>
            </a:r>
            <a:r>
              <a:rPr lang="en-US" dirty="0"/>
              <a:t> are meant to be layered!</a:t>
            </a:r>
          </a:p>
          <a:p>
            <a:endParaRPr lang="en-US" dirty="0"/>
          </a:p>
        </p:txBody>
      </p:sp>
      <p:pic>
        <p:nvPicPr>
          <p:cNvPr id="3" name="Picture 2" descr="Screen Shot 2014-09-15 at 9.26.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0225" y="228985"/>
            <a:ext cx="4267200" cy="4038600"/>
          </a:xfrm>
          <a:prstGeom prst="rect">
            <a:avLst/>
          </a:prstGeom>
        </p:spPr>
      </p:pic>
      <p:pic>
        <p:nvPicPr>
          <p:cNvPr id="5" name="Picture 4" descr="Screen Shot 2014-09-15 at 9.26.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577" y="2516275"/>
            <a:ext cx="2992648" cy="3743155"/>
          </a:xfrm>
          <a:prstGeom prst="rect">
            <a:avLst/>
          </a:prstGeom>
        </p:spPr>
      </p:pic>
      <p:sp>
        <p:nvSpPr>
          <p:cNvPr id="6" name="TextBox 5"/>
          <p:cNvSpPr txBox="1"/>
          <p:nvPr/>
        </p:nvSpPr>
        <p:spPr>
          <a:xfrm>
            <a:off x="4306627" y="4502082"/>
            <a:ext cx="4856092" cy="2308324"/>
          </a:xfrm>
          <a:prstGeom prst="rect">
            <a:avLst/>
          </a:prstGeom>
          <a:noFill/>
        </p:spPr>
        <p:txBody>
          <a:bodyPr wrap="none" rtlCol="0">
            <a:spAutoFit/>
          </a:bodyPr>
          <a:lstStyle/>
          <a:p>
            <a:r>
              <a:rPr lang="en-US" b="1" dirty="0"/>
              <a:t>How to Hold the Pencil </a:t>
            </a:r>
            <a:endParaRPr lang="en-US" dirty="0"/>
          </a:p>
          <a:p>
            <a:r>
              <a:rPr lang="en-US" dirty="0"/>
              <a:t>Both circular and linear strokes are made with </a:t>
            </a:r>
          </a:p>
          <a:p>
            <a:r>
              <a:rPr lang="en-US" dirty="0"/>
              <a:t>the pencil held in a normal writing position,</a:t>
            </a:r>
          </a:p>
          <a:p>
            <a:r>
              <a:rPr lang="en-US" dirty="0"/>
              <a:t>approximately perpendicular to the paper surface</a:t>
            </a:r>
          </a:p>
          <a:p>
            <a:r>
              <a:rPr lang="en-US" dirty="0"/>
              <a:t>Except in special instances, color should never be </a:t>
            </a:r>
          </a:p>
          <a:p>
            <a:r>
              <a:rPr lang="en-US" dirty="0"/>
              <a:t>applied with the point horizontal to the painting </a:t>
            </a:r>
          </a:p>
          <a:p>
            <a:r>
              <a:rPr lang="en-US" dirty="0"/>
              <a:t>surface. </a:t>
            </a:r>
          </a:p>
          <a:p>
            <a:endParaRPr lang="en-US" dirty="0"/>
          </a:p>
        </p:txBody>
      </p:sp>
    </p:spTree>
    <p:extLst>
      <p:ext uri="{BB962C8B-B14F-4D97-AF65-F5344CB8AC3E}">
        <p14:creationId xmlns:p14="http://schemas.microsoft.com/office/powerpoint/2010/main" val="1560080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9667" y="3244334"/>
            <a:ext cx="184666" cy="369332"/>
          </a:xfrm>
          <a:prstGeom prst="rect">
            <a:avLst/>
          </a:prstGeom>
        </p:spPr>
        <p:txBody>
          <a:bodyPr wrap="none">
            <a:spAutoFit/>
          </a:bodyPr>
          <a:lstStyle/>
          <a:p>
            <a:r>
              <a:rPr lang="en-US" dirty="0"/>
              <a:t> </a:t>
            </a:r>
          </a:p>
        </p:txBody>
      </p:sp>
      <p:sp>
        <p:nvSpPr>
          <p:cNvPr id="3" name="Rectangle 2"/>
          <p:cNvSpPr/>
          <p:nvPr/>
        </p:nvSpPr>
        <p:spPr>
          <a:xfrm>
            <a:off x="4479667" y="3244334"/>
            <a:ext cx="184666" cy="369332"/>
          </a:xfrm>
          <a:prstGeom prst="rect">
            <a:avLst/>
          </a:prstGeom>
        </p:spPr>
        <p:txBody>
          <a:bodyPr wrap="none">
            <a:spAutoFit/>
          </a:bodyPr>
          <a:lstStyle/>
          <a:p>
            <a:r>
              <a:rPr lang="en-US" dirty="0"/>
              <a:t> </a:t>
            </a:r>
          </a:p>
        </p:txBody>
      </p:sp>
      <p:pic>
        <p:nvPicPr>
          <p:cNvPr id="4" name="Picture 3" descr="Screen Shot 2017-10-30 at 9.14.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533" y="1459984"/>
            <a:ext cx="6451600" cy="3568700"/>
          </a:xfrm>
          <a:prstGeom prst="rect">
            <a:avLst/>
          </a:prstGeom>
        </p:spPr>
      </p:pic>
    </p:spTree>
    <p:extLst>
      <p:ext uri="{BB962C8B-B14F-4D97-AF65-F5344CB8AC3E}">
        <p14:creationId xmlns:p14="http://schemas.microsoft.com/office/powerpoint/2010/main" val="2983946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30 at 9.15.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337" y="1492951"/>
            <a:ext cx="6375400" cy="3251200"/>
          </a:xfrm>
          <a:prstGeom prst="rect">
            <a:avLst/>
          </a:prstGeom>
        </p:spPr>
      </p:pic>
    </p:spTree>
    <p:extLst>
      <p:ext uri="{BB962C8B-B14F-4D97-AF65-F5344CB8AC3E}">
        <p14:creationId xmlns:p14="http://schemas.microsoft.com/office/powerpoint/2010/main" val="1259153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30 at 9.15.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125" y="1628301"/>
            <a:ext cx="6464300" cy="3302000"/>
          </a:xfrm>
          <a:prstGeom prst="rect">
            <a:avLst/>
          </a:prstGeom>
        </p:spPr>
      </p:pic>
    </p:spTree>
    <p:extLst>
      <p:ext uri="{BB962C8B-B14F-4D97-AF65-F5344CB8AC3E}">
        <p14:creationId xmlns:p14="http://schemas.microsoft.com/office/powerpoint/2010/main" val="2601214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30 at 9.15.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006" y="1480251"/>
            <a:ext cx="6413500" cy="3276600"/>
          </a:xfrm>
          <a:prstGeom prst="rect">
            <a:avLst/>
          </a:prstGeom>
        </p:spPr>
      </p:pic>
    </p:spTree>
    <p:extLst>
      <p:ext uri="{BB962C8B-B14F-4D97-AF65-F5344CB8AC3E}">
        <p14:creationId xmlns:p14="http://schemas.microsoft.com/office/powerpoint/2010/main" val="65547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30 at 9.15.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598" y="1443077"/>
            <a:ext cx="6426200" cy="3302000"/>
          </a:xfrm>
          <a:prstGeom prst="rect">
            <a:avLst/>
          </a:prstGeom>
        </p:spPr>
      </p:pic>
    </p:spTree>
    <p:extLst>
      <p:ext uri="{BB962C8B-B14F-4D97-AF65-F5344CB8AC3E}">
        <p14:creationId xmlns:p14="http://schemas.microsoft.com/office/powerpoint/2010/main" val="3635494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30 at 9.15.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329" y="1463701"/>
            <a:ext cx="6400800" cy="3670300"/>
          </a:xfrm>
          <a:prstGeom prst="rect">
            <a:avLst/>
          </a:prstGeom>
        </p:spPr>
      </p:pic>
    </p:spTree>
    <p:extLst>
      <p:ext uri="{BB962C8B-B14F-4D97-AF65-F5344CB8AC3E}">
        <p14:creationId xmlns:p14="http://schemas.microsoft.com/office/powerpoint/2010/main" val="47357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0189" y="566677"/>
            <a:ext cx="3509518" cy="3416320"/>
          </a:xfrm>
          <a:prstGeom prst="rect">
            <a:avLst/>
          </a:prstGeom>
        </p:spPr>
        <p:txBody>
          <a:bodyPr wrap="square">
            <a:spAutoFit/>
          </a:bodyPr>
          <a:lstStyle/>
          <a:p>
            <a:r>
              <a:rPr lang="en-US" dirty="0"/>
              <a:t>Keeping the pencil sharp allows the point to deliver the pigment into the tooth's valleys.</a:t>
            </a:r>
          </a:p>
          <a:p>
            <a:r>
              <a:rPr lang="en-US" dirty="0"/>
              <a:t> A dull point does not fit into the valleys, leaving them bare, which makes it seem like not</a:t>
            </a:r>
          </a:p>
          <a:p>
            <a:r>
              <a:rPr lang="en-US" dirty="0"/>
              <a:t> enough color is being applied. The natural response is to apply more pressure, which leads</a:t>
            </a:r>
          </a:p>
          <a:p>
            <a:r>
              <a:rPr lang="en-US" dirty="0"/>
              <a:t> to applying too much pigment too soon. </a:t>
            </a:r>
          </a:p>
          <a:p>
            <a:endParaRPr lang="en-US" dirty="0"/>
          </a:p>
        </p:txBody>
      </p:sp>
      <p:pic>
        <p:nvPicPr>
          <p:cNvPr id="3" name="Picture 2" descr="Screen Shot 2014-09-15 at 9.36.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0425" y="378806"/>
            <a:ext cx="3684066" cy="6209346"/>
          </a:xfrm>
          <a:prstGeom prst="rect">
            <a:avLst/>
          </a:prstGeom>
        </p:spPr>
      </p:pic>
    </p:spTree>
    <p:extLst>
      <p:ext uri="{BB962C8B-B14F-4D97-AF65-F5344CB8AC3E}">
        <p14:creationId xmlns:p14="http://schemas.microsoft.com/office/powerpoint/2010/main" val="3470989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752" y="437978"/>
            <a:ext cx="8116646" cy="3508653"/>
          </a:xfrm>
          <a:prstGeom prst="rect">
            <a:avLst/>
          </a:prstGeom>
          <a:noFill/>
        </p:spPr>
        <p:txBody>
          <a:bodyPr wrap="square" rtlCol="0">
            <a:spAutoFit/>
          </a:bodyPr>
          <a:lstStyle/>
          <a:p>
            <a:r>
              <a:rPr lang="en-US" sz="2400" dirty="0"/>
              <a:t>Housekeeping</a:t>
            </a:r>
          </a:p>
          <a:p>
            <a:r>
              <a:rPr lang="en-US" dirty="0"/>
              <a:t>Although colored pencil is probably the least messy medium, small crumbs or debris is given off the pencil as you work. Wax-based pencils, </a:t>
            </a:r>
            <a:r>
              <a:rPr lang="en-US" dirty="0" err="1"/>
              <a:t>Prismacolors</a:t>
            </a:r>
            <a:r>
              <a:rPr lang="en-US" dirty="0"/>
              <a:t> in par- </a:t>
            </a:r>
            <a:r>
              <a:rPr lang="en-US" dirty="0" err="1"/>
              <a:t>ticular</a:t>
            </a:r>
            <a:r>
              <a:rPr lang="en-US" dirty="0"/>
              <a:t>, produce more debris than oil-based. If left unattended, these tiny bits of colored pencil can lodge in the tooth of the paper, causing potential problems. For example, if you are using a red pencil and it leaves debris in an area that is intended to be painted a light color, the area can become contaminated resulting in tiny red streaks when the lighter colors are applied. Since colored pencil cannot be completely erased...you get the idea. Debris should </a:t>
            </a:r>
          </a:p>
          <a:p>
            <a:r>
              <a:rPr lang="en-US" dirty="0"/>
              <a:t>be removed as soon as possible with a soft brush or a spray can of compressed air. </a:t>
            </a:r>
          </a:p>
          <a:p>
            <a:endParaRPr lang="en-US" dirty="0"/>
          </a:p>
          <a:p>
            <a:endParaRPr lang="en-US" dirty="0"/>
          </a:p>
        </p:txBody>
      </p:sp>
      <p:pic>
        <p:nvPicPr>
          <p:cNvPr id="3" name="Picture 2" descr="Screen Shot 2014-09-15 at 9.45.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3985597"/>
            <a:ext cx="9055100" cy="1993900"/>
          </a:xfrm>
          <a:prstGeom prst="rect">
            <a:avLst/>
          </a:prstGeom>
        </p:spPr>
      </p:pic>
    </p:spTree>
    <p:extLst>
      <p:ext uri="{BB962C8B-B14F-4D97-AF65-F5344CB8AC3E}">
        <p14:creationId xmlns:p14="http://schemas.microsoft.com/office/powerpoint/2010/main" val="4140295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9-15 at 9.48.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66" y="872542"/>
            <a:ext cx="8420100" cy="4445000"/>
          </a:xfrm>
          <a:prstGeom prst="rect">
            <a:avLst/>
          </a:prstGeom>
        </p:spPr>
      </p:pic>
    </p:spTree>
    <p:extLst>
      <p:ext uri="{BB962C8B-B14F-4D97-AF65-F5344CB8AC3E}">
        <p14:creationId xmlns:p14="http://schemas.microsoft.com/office/powerpoint/2010/main" val="2127166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063" y="457287"/>
            <a:ext cx="2489977" cy="584775"/>
          </a:xfrm>
          <a:prstGeom prst="rect">
            <a:avLst/>
          </a:prstGeom>
          <a:noFill/>
        </p:spPr>
        <p:txBody>
          <a:bodyPr wrap="none" rtlCol="0">
            <a:spAutoFit/>
          </a:bodyPr>
          <a:lstStyle/>
          <a:p>
            <a:r>
              <a:rPr lang="en-US" sz="3200" dirty="0"/>
              <a:t> COLOR / HUE</a:t>
            </a:r>
          </a:p>
        </p:txBody>
      </p:sp>
      <p:sp>
        <p:nvSpPr>
          <p:cNvPr id="4" name="TextBox 3"/>
          <p:cNvSpPr txBox="1"/>
          <p:nvPr/>
        </p:nvSpPr>
        <p:spPr>
          <a:xfrm>
            <a:off x="580063" y="1042063"/>
            <a:ext cx="7712368" cy="830997"/>
          </a:xfrm>
          <a:prstGeom prst="rect">
            <a:avLst/>
          </a:prstGeom>
          <a:noFill/>
        </p:spPr>
        <p:txBody>
          <a:bodyPr wrap="none" rtlCol="0">
            <a:spAutoFit/>
          </a:bodyPr>
          <a:lstStyle/>
          <a:p>
            <a:r>
              <a:rPr lang="en-US" sz="2400" dirty="0"/>
              <a:t>Hue is the name we give colors – red, orange, purple, etc.</a:t>
            </a:r>
          </a:p>
          <a:p>
            <a:r>
              <a:rPr lang="en-US" sz="2400" b="0" i="0" dirty="0">
                <a:effectLst/>
                <a:latin typeface="Roboto" panose="02000000000000000000" pitchFamily="2" charset="0"/>
              </a:rPr>
              <a:t>The </a:t>
            </a:r>
            <a:r>
              <a:rPr lang="en-US" sz="2400" b="1" i="0" dirty="0">
                <a:effectLst/>
                <a:latin typeface="Roboto" panose="02000000000000000000" pitchFamily="2" charset="0"/>
              </a:rPr>
              <a:t>color wheel</a:t>
            </a:r>
            <a:r>
              <a:rPr lang="en-US" sz="2400" b="0" i="0" dirty="0">
                <a:effectLst/>
                <a:latin typeface="Roboto" panose="02000000000000000000" pitchFamily="2" charset="0"/>
              </a:rPr>
              <a:t> shows the relationship between colors</a:t>
            </a:r>
            <a:endParaRPr lang="en-US" sz="2400" dirty="0"/>
          </a:p>
        </p:txBody>
      </p:sp>
      <p:pic>
        <p:nvPicPr>
          <p:cNvPr id="12" name="Picture 11">
            <a:extLst>
              <a:ext uri="{FF2B5EF4-FFF2-40B4-BE49-F238E27FC236}">
                <a16:creationId xmlns:a16="http://schemas.microsoft.com/office/drawing/2014/main" id="{0D5AB503-7017-375F-E881-9F0AECAD8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2126578"/>
            <a:ext cx="4375713" cy="4172621"/>
          </a:xfrm>
          <a:prstGeom prst="rect">
            <a:avLst/>
          </a:prstGeom>
        </p:spPr>
      </p:pic>
    </p:spTree>
    <p:extLst>
      <p:ext uri="{BB962C8B-B14F-4D97-AF65-F5344CB8AC3E}">
        <p14:creationId xmlns:p14="http://schemas.microsoft.com/office/powerpoint/2010/main" val="1568533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701" y="656966"/>
            <a:ext cx="3253870" cy="4247317"/>
          </a:xfrm>
          <a:prstGeom prst="rect">
            <a:avLst/>
          </a:prstGeom>
          <a:noFill/>
        </p:spPr>
        <p:txBody>
          <a:bodyPr wrap="square" rtlCol="0">
            <a:spAutoFit/>
          </a:bodyPr>
          <a:lstStyle/>
          <a:p>
            <a:r>
              <a:rPr lang="en-US" dirty="0"/>
              <a:t>Add color gradually</a:t>
            </a:r>
          </a:p>
          <a:p>
            <a:endParaRPr lang="en-US" dirty="0"/>
          </a:p>
          <a:p>
            <a:r>
              <a:rPr lang="en-US" dirty="0"/>
              <a:t>Regardless of technique, color is always added gradually, with as little pressure as</a:t>
            </a:r>
          </a:p>
          <a:p>
            <a:r>
              <a:rPr lang="en-US" dirty="0"/>
              <a:t> possible and a needle-sharp point. Heavy application of pigment made all at once</a:t>
            </a:r>
          </a:p>
          <a:p>
            <a:r>
              <a:rPr lang="en-US" dirty="0"/>
              <a:t> defeats your ability to utilize colored pencil's unique translucent characteristics</a:t>
            </a:r>
          </a:p>
          <a:p>
            <a:r>
              <a:rPr lang="en-US" dirty="0"/>
              <a:t> because they are simply overpowered, somewhat like covering a prime steak with </a:t>
            </a:r>
          </a:p>
          <a:p>
            <a:r>
              <a:rPr lang="en-US" dirty="0"/>
              <a:t>a bottle of ketchup. </a:t>
            </a:r>
          </a:p>
        </p:txBody>
      </p:sp>
      <p:pic>
        <p:nvPicPr>
          <p:cNvPr id="3" name="Picture 2" descr="Screen Shot 2014-09-15 at 9.35.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604" y="656966"/>
            <a:ext cx="4749800" cy="5537200"/>
          </a:xfrm>
          <a:prstGeom prst="rect">
            <a:avLst/>
          </a:prstGeom>
        </p:spPr>
      </p:pic>
    </p:spTree>
    <p:extLst>
      <p:ext uri="{BB962C8B-B14F-4D97-AF65-F5344CB8AC3E}">
        <p14:creationId xmlns:p14="http://schemas.microsoft.com/office/powerpoint/2010/main" val="284258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3401" y="487831"/>
            <a:ext cx="7801415" cy="1241365"/>
          </a:xfrm>
          <a:prstGeom prst="rect">
            <a:avLst/>
          </a:prstGeom>
        </p:spPr>
        <p:txBody>
          <a:bodyPr wrap="square">
            <a:spAutoFit/>
          </a:bodyPr>
          <a:lstStyle/>
          <a:p>
            <a:r>
              <a:rPr lang="en-US" sz="2800" baseline="30000" dirty="0"/>
              <a:t>Paint the darkest value of a specific area first, and then add lighter colors on top. The colored pencil’s unique translucency allows darker values to show through lighter colors layered over them while the lighter colors retain their visibility.</a:t>
            </a:r>
            <a:endParaRPr lang="en-US" sz="2800" dirty="0"/>
          </a:p>
        </p:txBody>
      </p:sp>
      <p:pic>
        <p:nvPicPr>
          <p:cNvPr id="3" name="Picture 2" descr="Screen Shot 2014-09-15 at 9.39.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925" y="1562120"/>
            <a:ext cx="5519200" cy="5295880"/>
          </a:xfrm>
          <a:prstGeom prst="rect">
            <a:avLst/>
          </a:prstGeom>
        </p:spPr>
      </p:pic>
    </p:spTree>
    <p:extLst>
      <p:ext uri="{BB962C8B-B14F-4D97-AF65-F5344CB8AC3E}">
        <p14:creationId xmlns:p14="http://schemas.microsoft.com/office/powerpoint/2010/main" val="3851915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3128" y="554772"/>
            <a:ext cx="2547014" cy="6186310"/>
          </a:xfrm>
          <a:prstGeom prst="rect">
            <a:avLst/>
          </a:prstGeom>
          <a:noFill/>
        </p:spPr>
        <p:txBody>
          <a:bodyPr wrap="square" rtlCol="0">
            <a:spAutoFit/>
          </a:bodyPr>
          <a:lstStyle/>
          <a:p>
            <a:r>
              <a:rPr lang="en-US" sz="2400" dirty="0"/>
              <a:t>Use the White of your paper for primary highlights</a:t>
            </a:r>
          </a:p>
          <a:p>
            <a:endParaRPr lang="en-US" dirty="0"/>
          </a:p>
          <a:p>
            <a:r>
              <a:rPr lang="en-US" dirty="0"/>
              <a:t>When painting on white paper, leave it free of color for primary, or </a:t>
            </a:r>
            <a:r>
              <a:rPr lang="en-US" i="1" dirty="0"/>
              <a:t>specular, </a:t>
            </a:r>
            <a:r>
              <a:rPr lang="en-US" dirty="0"/>
              <a:t>highlights </a:t>
            </a:r>
          </a:p>
          <a:p>
            <a:r>
              <a:rPr lang="en-US" dirty="0"/>
              <a:t>(the bright spot of light that appears on shiny objects). Only the specular highlights in the</a:t>
            </a:r>
          </a:p>
          <a:p>
            <a:r>
              <a:rPr lang="en-US" dirty="0"/>
              <a:t> painting below are bare white paper. Secondary highlights (those that are not as intense)</a:t>
            </a:r>
          </a:p>
          <a:p>
            <a:r>
              <a:rPr lang="en-US" dirty="0"/>
              <a:t> are mostly white pencil mixed with some of the color of the immediate area. </a:t>
            </a:r>
          </a:p>
          <a:p>
            <a:endParaRPr lang="en-US" dirty="0"/>
          </a:p>
        </p:txBody>
      </p:sp>
      <p:pic>
        <p:nvPicPr>
          <p:cNvPr id="3" name="Picture 2" descr="Screen Shot 2014-09-15 at 9.41.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6465" y="959140"/>
            <a:ext cx="5387897" cy="4711560"/>
          </a:xfrm>
          <a:prstGeom prst="rect">
            <a:avLst/>
          </a:prstGeom>
        </p:spPr>
      </p:pic>
    </p:spTree>
    <p:extLst>
      <p:ext uri="{BB962C8B-B14F-4D97-AF65-F5344CB8AC3E}">
        <p14:creationId xmlns:p14="http://schemas.microsoft.com/office/powerpoint/2010/main" val="3555743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719" y="485995"/>
            <a:ext cx="3197709" cy="1477328"/>
          </a:xfrm>
          <a:prstGeom prst="rect">
            <a:avLst/>
          </a:prstGeom>
          <a:noFill/>
        </p:spPr>
        <p:txBody>
          <a:bodyPr wrap="square" rtlCol="0">
            <a:spAutoFit/>
          </a:bodyPr>
          <a:lstStyle/>
          <a:p>
            <a:r>
              <a:rPr lang="en-US" dirty="0"/>
              <a:t>Values and hues can be adjusted by dabbing them with an eraser  then re-applying color over the erased area. </a:t>
            </a:r>
          </a:p>
          <a:p>
            <a:endParaRPr lang="en-US" dirty="0"/>
          </a:p>
        </p:txBody>
      </p:sp>
      <p:pic>
        <p:nvPicPr>
          <p:cNvPr id="3" name="Picture 2" descr="Screen Shot 2014-09-15 at 9.43.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233" y="0"/>
            <a:ext cx="5117910" cy="6858000"/>
          </a:xfrm>
          <a:prstGeom prst="rect">
            <a:avLst/>
          </a:prstGeom>
        </p:spPr>
      </p:pic>
    </p:spTree>
    <p:extLst>
      <p:ext uri="{BB962C8B-B14F-4D97-AF65-F5344CB8AC3E}">
        <p14:creationId xmlns:p14="http://schemas.microsoft.com/office/powerpoint/2010/main" val="1396674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145" y="554772"/>
            <a:ext cx="8570149" cy="2585323"/>
          </a:xfrm>
          <a:prstGeom prst="rect">
            <a:avLst/>
          </a:prstGeom>
          <a:noFill/>
        </p:spPr>
        <p:txBody>
          <a:bodyPr wrap="none" rtlCol="0">
            <a:spAutoFit/>
          </a:bodyPr>
          <a:lstStyle/>
          <a:p>
            <a:r>
              <a:rPr lang="en-US" b="1" dirty="0"/>
              <a:t>Preventing Smudging </a:t>
            </a:r>
            <a:endParaRPr lang="en-US" dirty="0"/>
          </a:p>
          <a:p>
            <a:r>
              <a:rPr lang="en-US" dirty="0"/>
              <a:t>If the heel of your hand contacts your paper on the colored areas, smudging may occur, </a:t>
            </a:r>
          </a:p>
          <a:p>
            <a:r>
              <a:rPr lang="en-US" dirty="0"/>
              <a:t>especially with strong colors such as reds, violets, dark blues and such. Smudging colored </a:t>
            </a:r>
          </a:p>
          <a:p>
            <a:r>
              <a:rPr lang="en-US" dirty="0"/>
              <a:t>pencil is minimal when compared to pastels, but if it is left unattended, smudged  colored </a:t>
            </a:r>
          </a:p>
          <a:p>
            <a:r>
              <a:rPr lang="en-US" dirty="0"/>
              <a:t>pencil can also lead to color contamination. A sheet of tracing paper under your hand, </a:t>
            </a:r>
          </a:p>
          <a:p>
            <a:r>
              <a:rPr lang="en-US" dirty="0"/>
              <a:t>or not resting your hand on painted areas, prevents smudging. Light smudging can be </a:t>
            </a:r>
          </a:p>
          <a:p>
            <a:r>
              <a:rPr lang="en-US" dirty="0"/>
              <a:t>easily removed with a kneaded eraser. </a:t>
            </a:r>
          </a:p>
          <a:p>
            <a:endParaRPr lang="en-US" dirty="0"/>
          </a:p>
          <a:p>
            <a:endParaRPr lang="en-US" dirty="0"/>
          </a:p>
        </p:txBody>
      </p:sp>
      <p:pic>
        <p:nvPicPr>
          <p:cNvPr id="3" name="Picture 2" descr="Screen Shot 2014-09-15 at 9.49.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392" y="2718938"/>
            <a:ext cx="5669608" cy="4139061"/>
          </a:xfrm>
          <a:prstGeom prst="rect">
            <a:avLst/>
          </a:prstGeom>
        </p:spPr>
      </p:pic>
    </p:spTree>
    <p:extLst>
      <p:ext uri="{BB962C8B-B14F-4D97-AF65-F5344CB8AC3E}">
        <p14:creationId xmlns:p14="http://schemas.microsoft.com/office/powerpoint/2010/main" val="1706920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3300" y="381000"/>
            <a:ext cx="4597400" cy="6096000"/>
          </a:xfrm>
          <a:prstGeom prst="rect">
            <a:avLst/>
          </a:prstGeom>
        </p:spPr>
      </p:pic>
    </p:spTree>
    <p:extLst>
      <p:ext uri="{BB962C8B-B14F-4D97-AF65-F5344CB8AC3E}">
        <p14:creationId xmlns:p14="http://schemas.microsoft.com/office/powerpoint/2010/main" val="428346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3932" y="642367"/>
            <a:ext cx="3357606" cy="2862323"/>
          </a:xfrm>
          <a:prstGeom prst="rect">
            <a:avLst/>
          </a:prstGeom>
          <a:noFill/>
        </p:spPr>
        <p:txBody>
          <a:bodyPr wrap="square" rtlCol="0">
            <a:spAutoFit/>
          </a:bodyPr>
          <a:lstStyle/>
          <a:p>
            <a:r>
              <a:rPr lang="en-US" dirty="0"/>
              <a:t>Following Contours</a:t>
            </a:r>
          </a:p>
          <a:p>
            <a:endParaRPr lang="en-US" dirty="0"/>
          </a:p>
          <a:p>
            <a:r>
              <a:rPr lang="en-US" dirty="0"/>
              <a:t>In order for subjects to look natural and to give them dimensionality, colored pencil </a:t>
            </a:r>
          </a:p>
          <a:p>
            <a:r>
              <a:rPr lang="en-US" dirty="0"/>
              <a:t>strokes should always be applied in the same direction and follow the contours, texture or grain of the subject. </a:t>
            </a:r>
          </a:p>
          <a:p>
            <a:endParaRPr lang="en-US" dirty="0"/>
          </a:p>
        </p:txBody>
      </p:sp>
      <p:pic>
        <p:nvPicPr>
          <p:cNvPr id="3" name="Picture 2" descr="Screen Shot 2014-09-15 at 9.31.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074" y="642367"/>
            <a:ext cx="4194325" cy="2675266"/>
          </a:xfrm>
          <a:prstGeom prst="rect">
            <a:avLst/>
          </a:prstGeom>
        </p:spPr>
      </p:pic>
      <p:pic>
        <p:nvPicPr>
          <p:cNvPr id="4" name="Picture 3" descr="Screen Shot 2014-09-15 at 9.3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074" y="3737408"/>
            <a:ext cx="4289808" cy="2726411"/>
          </a:xfrm>
          <a:prstGeom prst="rect">
            <a:avLst/>
          </a:prstGeom>
        </p:spPr>
      </p:pic>
      <p:sp>
        <p:nvSpPr>
          <p:cNvPr id="5" name="TextBox 4"/>
          <p:cNvSpPr txBox="1"/>
          <p:nvPr/>
        </p:nvSpPr>
        <p:spPr>
          <a:xfrm>
            <a:off x="659172" y="3600802"/>
            <a:ext cx="2986057" cy="2862323"/>
          </a:xfrm>
          <a:prstGeom prst="rect">
            <a:avLst/>
          </a:prstGeom>
          <a:noFill/>
        </p:spPr>
        <p:txBody>
          <a:bodyPr wrap="square" rtlCol="0">
            <a:spAutoFit/>
          </a:bodyPr>
          <a:lstStyle/>
          <a:p>
            <a:r>
              <a:rPr lang="en-US" dirty="0">
                <a:hlinkClick r:id="rId4"/>
              </a:rPr>
              <a:t>https://derricktheartist.wordpress.com/2017/05/13/how-to-color-a-delicious-pink-lady-apple-with-colored-pencils/https://derricktheartist.wordpress.com/2017/05/13/how-to-color-a-delicious-pink-lady-apple-with-colored-pencils/</a:t>
            </a:r>
            <a:endParaRPr lang="en-US" dirty="0"/>
          </a:p>
          <a:p>
            <a:endParaRPr lang="en-US" dirty="0"/>
          </a:p>
        </p:txBody>
      </p:sp>
    </p:spTree>
    <p:extLst>
      <p:ext uri="{BB962C8B-B14F-4D97-AF65-F5344CB8AC3E}">
        <p14:creationId xmlns:p14="http://schemas.microsoft.com/office/powerpoint/2010/main" val="1147080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477" y="562625"/>
            <a:ext cx="8207622" cy="2862323"/>
          </a:xfrm>
          <a:prstGeom prst="rect">
            <a:avLst/>
          </a:prstGeom>
          <a:noFill/>
        </p:spPr>
        <p:txBody>
          <a:bodyPr wrap="square" rtlCol="0">
            <a:spAutoFit/>
          </a:bodyPr>
          <a:lstStyle/>
          <a:p>
            <a:r>
              <a:rPr lang="en-US" dirty="0"/>
              <a:t>ASSIGNMENT:</a:t>
            </a:r>
          </a:p>
          <a:p>
            <a:endParaRPr lang="en-US" dirty="0"/>
          </a:p>
          <a:p>
            <a:r>
              <a:rPr lang="en-US" dirty="0"/>
              <a:t>Notes in sketchbook: Include practice drawings apples and pears  (15 </a:t>
            </a:r>
            <a:r>
              <a:rPr lang="en-US" dirty="0" err="1"/>
              <a:t>pts</a:t>
            </a:r>
            <a:r>
              <a:rPr lang="en-US" dirty="0"/>
              <a:t>)</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69794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B71BF0-D1D7-86A1-997E-F22A062377CF}"/>
              </a:ext>
            </a:extLst>
          </p:cNvPr>
          <p:cNvSpPr txBox="1"/>
          <p:nvPr/>
        </p:nvSpPr>
        <p:spPr>
          <a:xfrm>
            <a:off x="654688" y="277801"/>
            <a:ext cx="2748988" cy="5940088"/>
          </a:xfrm>
          <a:prstGeom prst="rect">
            <a:avLst/>
          </a:prstGeom>
          <a:noFill/>
        </p:spPr>
        <p:txBody>
          <a:bodyPr wrap="square" rtlCol="0">
            <a:spAutoFit/>
          </a:bodyPr>
          <a:lstStyle/>
          <a:p>
            <a:r>
              <a:rPr lang="en-US" dirty="0"/>
              <a:t>PRIMARY COLORS</a:t>
            </a:r>
          </a:p>
          <a:p>
            <a:r>
              <a:rPr lang="en-US" dirty="0"/>
              <a:t>RED, BLUE, YELLOW</a:t>
            </a:r>
          </a:p>
          <a:p>
            <a:endParaRPr lang="en-US" dirty="0"/>
          </a:p>
          <a:p>
            <a:r>
              <a:rPr lang="en-US" b="0" i="0" dirty="0">
                <a:effectLst/>
                <a:latin typeface="Arial" panose="020B0604020202020204" pitchFamily="34" charset="0"/>
              </a:rPr>
              <a:t>The three primary colors are the original parents of all other colors. You can find the primary colors on the color wheel on each end of it, equally distanced from one another. </a:t>
            </a:r>
          </a:p>
          <a:p>
            <a:endParaRPr lang="en-US" dirty="0">
              <a:latin typeface="Arial" panose="020B0604020202020204" pitchFamily="34" charset="0"/>
            </a:endParaRPr>
          </a:p>
          <a:p>
            <a:pPr algn="l" fontAlgn="base"/>
            <a:r>
              <a:rPr lang="en-US" b="0" i="0" dirty="0">
                <a:effectLst/>
                <a:latin typeface="Arial" panose="020B0604020202020204" pitchFamily="34" charset="0"/>
              </a:rPr>
              <a:t>RYB model, which applies when mixing pigments.</a:t>
            </a:r>
          </a:p>
          <a:p>
            <a:pPr algn="l" fontAlgn="base"/>
            <a:endParaRPr lang="en-US" b="0" i="0" dirty="0">
              <a:effectLst/>
              <a:latin typeface="Arial" panose="020B0604020202020204" pitchFamily="34" charset="0"/>
            </a:endParaRPr>
          </a:p>
          <a:p>
            <a:pPr algn="l" fontAlgn="base"/>
            <a:r>
              <a:rPr lang="en-US" sz="1400" b="0" i="0" dirty="0">
                <a:effectLst/>
                <a:latin typeface="Arial" panose="020B0604020202020204" pitchFamily="34" charset="0"/>
              </a:rPr>
              <a:t>***RGB and CMYK models are concerned with mixing light and ink, respectively and have slightly different primary colors.</a:t>
            </a:r>
          </a:p>
          <a:p>
            <a:endParaRPr lang="en-US" dirty="0"/>
          </a:p>
          <a:p>
            <a:endParaRPr lang="en-US" dirty="0"/>
          </a:p>
        </p:txBody>
      </p:sp>
      <p:pic>
        <p:nvPicPr>
          <p:cNvPr id="5" name="Picture 4">
            <a:extLst>
              <a:ext uri="{FF2B5EF4-FFF2-40B4-BE49-F238E27FC236}">
                <a16:creationId xmlns:a16="http://schemas.microsoft.com/office/drawing/2014/main" id="{A01F6823-1B64-4336-16A4-A779D5D09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989" y="1560357"/>
            <a:ext cx="3919190" cy="3737286"/>
          </a:xfrm>
          <a:prstGeom prst="rect">
            <a:avLst/>
          </a:prstGeom>
        </p:spPr>
      </p:pic>
      <p:sp>
        <p:nvSpPr>
          <p:cNvPr id="7" name="Oval 6">
            <a:extLst>
              <a:ext uri="{FF2B5EF4-FFF2-40B4-BE49-F238E27FC236}">
                <a16:creationId xmlns:a16="http://schemas.microsoft.com/office/drawing/2014/main" id="{C1B9D698-EC7C-FE81-1E1E-1AB183F7E54A}"/>
              </a:ext>
            </a:extLst>
          </p:cNvPr>
          <p:cNvSpPr/>
          <p:nvPr/>
        </p:nvSpPr>
        <p:spPr>
          <a:xfrm>
            <a:off x="5197033" y="4896092"/>
            <a:ext cx="349831" cy="31289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8" name="Oval 7">
            <a:extLst>
              <a:ext uri="{FF2B5EF4-FFF2-40B4-BE49-F238E27FC236}">
                <a16:creationId xmlns:a16="http://schemas.microsoft.com/office/drawing/2014/main" id="{ED06CB98-DAC1-0CEA-8D17-100699568711}"/>
              </a:ext>
            </a:extLst>
          </p:cNvPr>
          <p:cNvSpPr/>
          <p:nvPr/>
        </p:nvSpPr>
        <p:spPr>
          <a:xfrm>
            <a:off x="6260608" y="2212693"/>
            <a:ext cx="441134" cy="4379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0" name="Oval 9">
            <a:extLst>
              <a:ext uri="{FF2B5EF4-FFF2-40B4-BE49-F238E27FC236}">
                <a16:creationId xmlns:a16="http://schemas.microsoft.com/office/drawing/2014/main" id="{673582D4-0282-D4C1-4AEF-AE5FD8F55E40}"/>
              </a:ext>
            </a:extLst>
          </p:cNvPr>
          <p:cNvSpPr/>
          <p:nvPr/>
        </p:nvSpPr>
        <p:spPr>
          <a:xfrm>
            <a:off x="6829063" y="3148315"/>
            <a:ext cx="453342" cy="4996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1" name="Oval 10">
            <a:extLst>
              <a:ext uri="{FF2B5EF4-FFF2-40B4-BE49-F238E27FC236}">
                <a16:creationId xmlns:a16="http://schemas.microsoft.com/office/drawing/2014/main" id="{9A513C74-2623-78F9-9C2C-2281E0098A79}"/>
              </a:ext>
            </a:extLst>
          </p:cNvPr>
          <p:cNvSpPr/>
          <p:nvPr/>
        </p:nvSpPr>
        <p:spPr>
          <a:xfrm>
            <a:off x="6261905" y="4099368"/>
            <a:ext cx="453342" cy="4996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2" name="Oval 11">
            <a:extLst>
              <a:ext uri="{FF2B5EF4-FFF2-40B4-BE49-F238E27FC236}">
                <a16:creationId xmlns:a16="http://schemas.microsoft.com/office/drawing/2014/main" id="{0E407A8D-A744-6E69-3B43-7FD3763651B6}"/>
              </a:ext>
            </a:extLst>
          </p:cNvPr>
          <p:cNvSpPr/>
          <p:nvPr/>
        </p:nvSpPr>
        <p:spPr>
          <a:xfrm>
            <a:off x="5092861" y="4099368"/>
            <a:ext cx="557514" cy="4996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3" name="Oval 12">
            <a:extLst>
              <a:ext uri="{FF2B5EF4-FFF2-40B4-BE49-F238E27FC236}">
                <a16:creationId xmlns:a16="http://schemas.microsoft.com/office/drawing/2014/main" id="{2AE4DF9F-A88B-F3B8-21F3-016521E4CF4F}"/>
              </a:ext>
            </a:extLst>
          </p:cNvPr>
          <p:cNvSpPr/>
          <p:nvPr/>
        </p:nvSpPr>
        <p:spPr>
          <a:xfrm>
            <a:off x="6981463" y="3300715"/>
            <a:ext cx="453342" cy="4996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4" name="Oval 13">
            <a:extLst>
              <a:ext uri="{FF2B5EF4-FFF2-40B4-BE49-F238E27FC236}">
                <a16:creationId xmlns:a16="http://schemas.microsoft.com/office/drawing/2014/main" id="{8703775C-E213-F600-37B5-E0AD60D017C2}"/>
              </a:ext>
            </a:extLst>
          </p:cNvPr>
          <p:cNvSpPr/>
          <p:nvPr/>
        </p:nvSpPr>
        <p:spPr>
          <a:xfrm>
            <a:off x="4516055" y="3130572"/>
            <a:ext cx="557514" cy="4996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5" name="Oval 14">
            <a:extLst>
              <a:ext uri="{FF2B5EF4-FFF2-40B4-BE49-F238E27FC236}">
                <a16:creationId xmlns:a16="http://schemas.microsoft.com/office/drawing/2014/main" id="{CE2CD86D-24BE-3CDD-707D-9C6B1F1FADD1}"/>
              </a:ext>
            </a:extLst>
          </p:cNvPr>
          <p:cNvSpPr/>
          <p:nvPr/>
        </p:nvSpPr>
        <p:spPr>
          <a:xfrm>
            <a:off x="5073569" y="2150962"/>
            <a:ext cx="557514" cy="4996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F35684E5-FF52-2E2F-7C09-444A55618898}"/>
              </a:ext>
            </a:extLst>
          </p:cNvPr>
          <p:cNvSpPr/>
          <p:nvPr/>
        </p:nvSpPr>
        <p:spPr>
          <a:xfrm rot="3723354">
            <a:off x="6700428" y="2484490"/>
            <a:ext cx="511907" cy="659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5DBF704-FA10-7E4D-14DB-A6F68614D566}"/>
              </a:ext>
            </a:extLst>
          </p:cNvPr>
          <p:cNvSpPr/>
          <p:nvPr/>
        </p:nvSpPr>
        <p:spPr>
          <a:xfrm rot="7164362">
            <a:off x="4653310" y="2484734"/>
            <a:ext cx="511907" cy="659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847B6D-24BC-1FB2-5D2D-A7236FCCAB0F}"/>
              </a:ext>
            </a:extLst>
          </p:cNvPr>
          <p:cNvSpPr/>
          <p:nvPr/>
        </p:nvSpPr>
        <p:spPr>
          <a:xfrm rot="5400000">
            <a:off x="5700187" y="4160665"/>
            <a:ext cx="511907" cy="6593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A9B12ED-66DD-A297-242C-CAC85BDC4454}"/>
              </a:ext>
            </a:extLst>
          </p:cNvPr>
          <p:cNvSpPr/>
          <p:nvPr/>
        </p:nvSpPr>
        <p:spPr>
          <a:xfrm>
            <a:off x="6260608" y="2650602"/>
            <a:ext cx="454639" cy="16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1FCE022-3CEE-2128-80E6-2FDD9ACA9D86}"/>
              </a:ext>
            </a:extLst>
          </p:cNvPr>
          <p:cNvSpPr/>
          <p:nvPr/>
        </p:nvSpPr>
        <p:spPr>
          <a:xfrm>
            <a:off x="6473122" y="2918128"/>
            <a:ext cx="454639" cy="16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3D837C9-21F1-09C3-AB2F-0F21ED6747BE}"/>
              </a:ext>
            </a:extLst>
          </p:cNvPr>
          <p:cNvSpPr/>
          <p:nvPr/>
        </p:nvSpPr>
        <p:spPr>
          <a:xfrm>
            <a:off x="6632923" y="3298738"/>
            <a:ext cx="454639" cy="16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C70F6A-C0FA-972C-9555-D84354EB779A}"/>
              </a:ext>
            </a:extLst>
          </p:cNvPr>
          <p:cNvSpPr/>
          <p:nvPr/>
        </p:nvSpPr>
        <p:spPr>
          <a:xfrm>
            <a:off x="6353205" y="2686634"/>
            <a:ext cx="454639" cy="16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21F8D36-BEAD-9ED6-8516-EEA731D02C77}"/>
              </a:ext>
            </a:extLst>
          </p:cNvPr>
          <p:cNvSpPr/>
          <p:nvPr/>
        </p:nvSpPr>
        <p:spPr>
          <a:xfrm>
            <a:off x="6565713" y="3067244"/>
            <a:ext cx="454639" cy="16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41B4D04-552B-69D1-8F09-8E19BB017E7B}"/>
              </a:ext>
            </a:extLst>
          </p:cNvPr>
          <p:cNvSpPr/>
          <p:nvPr/>
        </p:nvSpPr>
        <p:spPr>
          <a:xfrm>
            <a:off x="6574422" y="3127678"/>
            <a:ext cx="454639" cy="16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4183F76-4E36-EDF6-25CA-C3C85149A90C}"/>
              </a:ext>
            </a:extLst>
          </p:cNvPr>
          <p:cNvSpPr/>
          <p:nvPr/>
        </p:nvSpPr>
        <p:spPr>
          <a:xfrm>
            <a:off x="5160233" y="2642318"/>
            <a:ext cx="454639" cy="16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871D2A7-D937-5A1B-7911-B3D272F5538A}"/>
              </a:ext>
            </a:extLst>
          </p:cNvPr>
          <p:cNvSpPr/>
          <p:nvPr/>
        </p:nvSpPr>
        <p:spPr>
          <a:xfrm>
            <a:off x="5013874" y="2872651"/>
            <a:ext cx="454639" cy="16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5F840E0-BC59-D16B-F61E-161888610693}"/>
              </a:ext>
            </a:extLst>
          </p:cNvPr>
          <p:cNvSpPr/>
          <p:nvPr/>
        </p:nvSpPr>
        <p:spPr>
          <a:xfrm>
            <a:off x="4822768" y="3301251"/>
            <a:ext cx="454639" cy="16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2EDC3C7-9C8B-8DCA-EAA9-F69EBA855D0E}"/>
              </a:ext>
            </a:extLst>
          </p:cNvPr>
          <p:cNvSpPr/>
          <p:nvPr/>
        </p:nvSpPr>
        <p:spPr>
          <a:xfrm>
            <a:off x="5386610" y="3991043"/>
            <a:ext cx="1101317" cy="2793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24903C0-7C0E-0203-456F-988DCD278D11}"/>
              </a:ext>
            </a:extLst>
          </p:cNvPr>
          <p:cNvSpPr/>
          <p:nvPr/>
        </p:nvSpPr>
        <p:spPr>
          <a:xfrm>
            <a:off x="5545904" y="3036234"/>
            <a:ext cx="690000" cy="6577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195EAE1-FD6D-31D3-73A5-9A9399EA6325}"/>
              </a:ext>
            </a:extLst>
          </p:cNvPr>
          <p:cNvSpPr/>
          <p:nvPr/>
        </p:nvSpPr>
        <p:spPr>
          <a:xfrm>
            <a:off x="4150500" y="1649010"/>
            <a:ext cx="3523515" cy="3551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D632D96-DA5E-3D59-087A-90C5C406C770}"/>
              </a:ext>
            </a:extLst>
          </p:cNvPr>
          <p:cNvSpPr/>
          <p:nvPr/>
        </p:nvSpPr>
        <p:spPr>
          <a:xfrm>
            <a:off x="4202904" y="4648941"/>
            <a:ext cx="3523515" cy="5308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284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B71BF0-D1D7-86A1-997E-F22A062377CF}"/>
              </a:ext>
            </a:extLst>
          </p:cNvPr>
          <p:cNvSpPr txBox="1"/>
          <p:nvPr/>
        </p:nvSpPr>
        <p:spPr>
          <a:xfrm>
            <a:off x="624398" y="740380"/>
            <a:ext cx="2748988" cy="4801314"/>
          </a:xfrm>
          <a:prstGeom prst="rect">
            <a:avLst/>
          </a:prstGeom>
          <a:noFill/>
        </p:spPr>
        <p:txBody>
          <a:bodyPr wrap="square" rtlCol="0">
            <a:spAutoFit/>
          </a:bodyPr>
          <a:lstStyle/>
          <a:p>
            <a:r>
              <a:rPr lang="en-US" dirty="0"/>
              <a:t>SECONDARY COLORS</a:t>
            </a:r>
          </a:p>
          <a:p>
            <a:r>
              <a:rPr lang="en-US" dirty="0"/>
              <a:t>GREEN, PURPLE, ORANGE</a:t>
            </a:r>
          </a:p>
          <a:p>
            <a:endParaRPr lang="en-US" dirty="0"/>
          </a:p>
          <a:p>
            <a:r>
              <a:rPr lang="en-US" b="0" i="0" dirty="0">
                <a:effectLst/>
                <a:latin typeface="Arial" panose="020B0604020202020204" pitchFamily="34" charset="0"/>
              </a:rPr>
              <a:t>Secondary colors are made by combining two primary colors.</a:t>
            </a:r>
          </a:p>
          <a:p>
            <a:endParaRPr lang="en-US" dirty="0">
              <a:latin typeface="Arial" panose="020B0604020202020204" pitchFamily="34" charset="0"/>
            </a:endParaRPr>
          </a:p>
          <a:p>
            <a:r>
              <a:rPr lang="en-US" b="0" i="0" dirty="0">
                <a:effectLst/>
                <a:latin typeface="Arial" panose="020B0604020202020204" pitchFamily="34" charset="0"/>
              </a:rPr>
              <a:t>Try filling half the box with pur</a:t>
            </a:r>
            <a:r>
              <a:rPr lang="en-US" dirty="0">
                <a:latin typeface="Arial" panose="020B0604020202020204" pitchFamily="34" charset="0"/>
              </a:rPr>
              <a:t>e secondary color pencil, then try blending the two primary colors on the other side to achieve the secondary color.</a:t>
            </a:r>
            <a:endParaRPr lang="en-US" b="0" i="0" dirty="0">
              <a:effectLst/>
              <a:latin typeface="Arial" panose="020B0604020202020204" pitchFamily="34" charset="0"/>
            </a:endParaRPr>
          </a:p>
          <a:p>
            <a:endParaRPr lang="en-US" dirty="0">
              <a:latin typeface="Arial" panose="020B060402020202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A01F6823-1B64-4336-16A4-A779D5D09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989" y="1560357"/>
            <a:ext cx="3919190" cy="3737286"/>
          </a:xfrm>
          <a:prstGeom prst="rect">
            <a:avLst/>
          </a:prstGeom>
        </p:spPr>
      </p:pic>
      <p:sp>
        <p:nvSpPr>
          <p:cNvPr id="7" name="Oval 6">
            <a:extLst>
              <a:ext uri="{FF2B5EF4-FFF2-40B4-BE49-F238E27FC236}">
                <a16:creationId xmlns:a16="http://schemas.microsoft.com/office/drawing/2014/main" id="{C1B9D698-EC7C-FE81-1E1E-1AB183F7E54A}"/>
              </a:ext>
            </a:extLst>
          </p:cNvPr>
          <p:cNvSpPr/>
          <p:nvPr/>
        </p:nvSpPr>
        <p:spPr>
          <a:xfrm>
            <a:off x="5197033" y="4896092"/>
            <a:ext cx="349831" cy="31289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8" name="Oval 7">
            <a:extLst>
              <a:ext uri="{FF2B5EF4-FFF2-40B4-BE49-F238E27FC236}">
                <a16:creationId xmlns:a16="http://schemas.microsoft.com/office/drawing/2014/main" id="{ED06CB98-DAC1-0CEA-8D17-100699568711}"/>
              </a:ext>
            </a:extLst>
          </p:cNvPr>
          <p:cNvSpPr/>
          <p:nvPr/>
        </p:nvSpPr>
        <p:spPr>
          <a:xfrm>
            <a:off x="6260608" y="2212693"/>
            <a:ext cx="441134" cy="4379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0" name="Oval 9">
            <a:extLst>
              <a:ext uri="{FF2B5EF4-FFF2-40B4-BE49-F238E27FC236}">
                <a16:creationId xmlns:a16="http://schemas.microsoft.com/office/drawing/2014/main" id="{673582D4-0282-D4C1-4AEF-AE5FD8F55E40}"/>
              </a:ext>
            </a:extLst>
          </p:cNvPr>
          <p:cNvSpPr/>
          <p:nvPr/>
        </p:nvSpPr>
        <p:spPr>
          <a:xfrm>
            <a:off x="6829063" y="3148315"/>
            <a:ext cx="453342" cy="4996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1" name="Oval 10">
            <a:extLst>
              <a:ext uri="{FF2B5EF4-FFF2-40B4-BE49-F238E27FC236}">
                <a16:creationId xmlns:a16="http://schemas.microsoft.com/office/drawing/2014/main" id="{9A513C74-2623-78F9-9C2C-2281E0098A79}"/>
              </a:ext>
            </a:extLst>
          </p:cNvPr>
          <p:cNvSpPr/>
          <p:nvPr/>
        </p:nvSpPr>
        <p:spPr>
          <a:xfrm>
            <a:off x="6261905" y="4099368"/>
            <a:ext cx="453342" cy="4996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2" name="Oval 11">
            <a:extLst>
              <a:ext uri="{FF2B5EF4-FFF2-40B4-BE49-F238E27FC236}">
                <a16:creationId xmlns:a16="http://schemas.microsoft.com/office/drawing/2014/main" id="{0E407A8D-A744-6E69-3B43-7FD3763651B6}"/>
              </a:ext>
            </a:extLst>
          </p:cNvPr>
          <p:cNvSpPr/>
          <p:nvPr/>
        </p:nvSpPr>
        <p:spPr>
          <a:xfrm>
            <a:off x="5092861" y="4099368"/>
            <a:ext cx="557514" cy="4996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3" name="Oval 12">
            <a:extLst>
              <a:ext uri="{FF2B5EF4-FFF2-40B4-BE49-F238E27FC236}">
                <a16:creationId xmlns:a16="http://schemas.microsoft.com/office/drawing/2014/main" id="{2AE4DF9F-A88B-F3B8-21F3-016521E4CF4F}"/>
              </a:ext>
            </a:extLst>
          </p:cNvPr>
          <p:cNvSpPr/>
          <p:nvPr/>
        </p:nvSpPr>
        <p:spPr>
          <a:xfrm>
            <a:off x="7143877" y="3232201"/>
            <a:ext cx="453342" cy="4996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4" name="Oval 13">
            <a:extLst>
              <a:ext uri="{FF2B5EF4-FFF2-40B4-BE49-F238E27FC236}">
                <a16:creationId xmlns:a16="http://schemas.microsoft.com/office/drawing/2014/main" id="{8703775C-E213-F600-37B5-E0AD60D017C2}"/>
              </a:ext>
            </a:extLst>
          </p:cNvPr>
          <p:cNvSpPr/>
          <p:nvPr/>
        </p:nvSpPr>
        <p:spPr>
          <a:xfrm>
            <a:off x="4516055" y="3130572"/>
            <a:ext cx="557514" cy="4996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5" name="Oval 14">
            <a:extLst>
              <a:ext uri="{FF2B5EF4-FFF2-40B4-BE49-F238E27FC236}">
                <a16:creationId xmlns:a16="http://schemas.microsoft.com/office/drawing/2014/main" id="{CE2CD86D-24BE-3CDD-707D-9C6B1F1FADD1}"/>
              </a:ext>
            </a:extLst>
          </p:cNvPr>
          <p:cNvSpPr/>
          <p:nvPr/>
        </p:nvSpPr>
        <p:spPr>
          <a:xfrm>
            <a:off x="5073569" y="2150962"/>
            <a:ext cx="557514" cy="4996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8A9B12ED-66DD-A297-242C-CAC85BDC4454}"/>
              </a:ext>
            </a:extLst>
          </p:cNvPr>
          <p:cNvSpPr/>
          <p:nvPr/>
        </p:nvSpPr>
        <p:spPr>
          <a:xfrm flipV="1">
            <a:off x="6207284" y="2696565"/>
            <a:ext cx="323834" cy="1540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3D837C9-21F1-09C3-AB2F-0F21ED6747BE}"/>
              </a:ext>
            </a:extLst>
          </p:cNvPr>
          <p:cNvSpPr/>
          <p:nvPr/>
        </p:nvSpPr>
        <p:spPr>
          <a:xfrm>
            <a:off x="6632923" y="3298738"/>
            <a:ext cx="454639" cy="16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C70F6A-C0FA-972C-9555-D84354EB779A}"/>
              </a:ext>
            </a:extLst>
          </p:cNvPr>
          <p:cNvSpPr/>
          <p:nvPr/>
        </p:nvSpPr>
        <p:spPr>
          <a:xfrm>
            <a:off x="6353206" y="2686634"/>
            <a:ext cx="134722"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21F8D36-BEAD-9ED6-8516-EEA731D02C77}"/>
              </a:ext>
            </a:extLst>
          </p:cNvPr>
          <p:cNvSpPr/>
          <p:nvPr/>
        </p:nvSpPr>
        <p:spPr>
          <a:xfrm>
            <a:off x="6568002" y="3162120"/>
            <a:ext cx="454639" cy="16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41B4D04-552B-69D1-8F09-8E19BB017E7B}"/>
              </a:ext>
            </a:extLst>
          </p:cNvPr>
          <p:cNvSpPr/>
          <p:nvPr/>
        </p:nvSpPr>
        <p:spPr>
          <a:xfrm>
            <a:off x="6583811" y="3283304"/>
            <a:ext cx="454639" cy="16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4183F76-4E36-EDF6-25CA-C3C85149A90C}"/>
              </a:ext>
            </a:extLst>
          </p:cNvPr>
          <p:cNvSpPr/>
          <p:nvPr/>
        </p:nvSpPr>
        <p:spPr>
          <a:xfrm>
            <a:off x="5363946" y="2642318"/>
            <a:ext cx="250926" cy="542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871D2A7-D937-5A1B-7911-B3D272F5538A}"/>
              </a:ext>
            </a:extLst>
          </p:cNvPr>
          <p:cNvSpPr/>
          <p:nvPr/>
        </p:nvSpPr>
        <p:spPr>
          <a:xfrm>
            <a:off x="5361998" y="2698047"/>
            <a:ext cx="454639" cy="16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5F840E0-BC59-D16B-F61E-161888610693}"/>
              </a:ext>
            </a:extLst>
          </p:cNvPr>
          <p:cNvSpPr/>
          <p:nvPr/>
        </p:nvSpPr>
        <p:spPr>
          <a:xfrm>
            <a:off x="4822768" y="3301251"/>
            <a:ext cx="454639" cy="16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2EDC3C7-9C8B-8DCA-EAA9-F69EBA855D0E}"/>
              </a:ext>
            </a:extLst>
          </p:cNvPr>
          <p:cNvSpPr/>
          <p:nvPr/>
        </p:nvSpPr>
        <p:spPr>
          <a:xfrm>
            <a:off x="5371618" y="3974503"/>
            <a:ext cx="1116310" cy="1030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24903C0-7C0E-0203-456F-988DCD278D11}"/>
              </a:ext>
            </a:extLst>
          </p:cNvPr>
          <p:cNvSpPr/>
          <p:nvPr/>
        </p:nvSpPr>
        <p:spPr>
          <a:xfrm>
            <a:off x="5545904" y="3036234"/>
            <a:ext cx="690000" cy="6577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195EAE1-FD6D-31D3-73A5-9A9399EA6325}"/>
              </a:ext>
            </a:extLst>
          </p:cNvPr>
          <p:cNvSpPr/>
          <p:nvPr/>
        </p:nvSpPr>
        <p:spPr>
          <a:xfrm>
            <a:off x="4150500" y="1649010"/>
            <a:ext cx="3523515" cy="3551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D632D96-DA5E-3D59-087A-90C5C406C770}"/>
              </a:ext>
            </a:extLst>
          </p:cNvPr>
          <p:cNvSpPr/>
          <p:nvPr/>
        </p:nvSpPr>
        <p:spPr>
          <a:xfrm>
            <a:off x="4202904" y="4648941"/>
            <a:ext cx="3523515" cy="5308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AD5F0B6-259C-A870-A312-C8A87EED8D50}"/>
              </a:ext>
            </a:extLst>
          </p:cNvPr>
          <p:cNvSpPr/>
          <p:nvPr/>
        </p:nvSpPr>
        <p:spPr>
          <a:xfrm>
            <a:off x="5919404" y="2630201"/>
            <a:ext cx="454639" cy="1635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176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B71BF0-D1D7-86A1-997E-F22A062377CF}"/>
              </a:ext>
            </a:extLst>
          </p:cNvPr>
          <p:cNvSpPr txBox="1"/>
          <p:nvPr/>
        </p:nvSpPr>
        <p:spPr>
          <a:xfrm>
            <a:off x="624398" y="740380"/>
            <a:ext cx="2748988" cy="4801314"/>
          </a:xfrm>
          <a:prstGeom prst="rect">
            <a:avLst/>
          </a:prstGeom>
          <a:noFill/>
        </p:spPr>
        <p:txBody>
          <a:bodyPr wrap="square" rtlCol="0">
            <a:spAutoFit/>
          </a:bodyPr>
          <a:lstStyle/>
          <a:p>
            <a:r>
              <a:rPr lang="en-US" dirty="0"/>
              <a:t> TERTIARY OR INTERMEDIATE COLORS</a:t>
            </a:r>
          </a:p>
          <a:p>
            <a:r>
              <a:rPr lang="en-US" dirty="0"/>
              <a:t>GREEN, PURPLE, ORANGE</a:t>
            </a:r>
          </a:p>
          <a:p>
            <a:endParaRPr lang="en-US" dirty="0"/>
          </a:p>
          <a:p>
            <a:r>
              <a:rPr lang="en-US" dirty="0">
                <a:latin typeface="Arial" panose="020B0604020202020204" pitchFamily="34" charset="0"/>
              </a:rPr>
              <a:t>Tertiary</a:t>
            </a:r>
            <a:r>
              <a:rPr lang="en-US" b="0" i="0" dirty="0">
                <a:effectLst/>
                <a:latin typeface="Arial" panose="020B0604020202020204" pitchFamily="34" charset="0"/>
              </a:rPr>
              <a:t> colors are made by combining two secondary colors.</a:t>
            </a:r>
          </a:p>
          <a:p>
            <a:endParaRPr lang="en-US" dirty="0">
              <a:latin typeface="Arial" panose="020B0604020202020204" pitchFamily="34" charset="0"/>
            </a:endParaRPr>
          </a:p>
          <a:p>
            <a:r>
              <a:rPr lang="en-US" b="0" i="0" dirty="0">
                <a:effectLst/>
                <a:latin typeface="Arial" panose="020B0604020202020204" pitchFamily="34" charset="0"/>
              </a:rPr>
              <a:t>Try filling half the box with pur</a:t>
            </a:r>
            <a:r>
              <a:rPr lang="en-US" dirty="0">
                <a:latin typeface="Arial" panose="020B0604020202020204" pitchFamily="34" charset="0"/>
              </a:rPr>
              <a:t>e tertiary color pencil, then try blending the two secondary colors on the other side to achieve the tertiary color.</a:t>
            </a:r>
            <a:endParaRPr lang="en-US" b="0" i="0" dirty="0">
              <a:effectLst/>
              <a:latin typeface="Arial" panose="020B0604020202020204" pitchFamily="34" charset="0"/>
            </a:endParaRPr>
          </a:p>
          <a:p>
            <a:endParaRPr lang="en-US" dirty="0">
              <a:latin typeface="Arial" panose="020B0604020202020204" pitchFamily="34" charset="0"/>
            </a:endParaRPr>
          </a:p>
          <a:p>
            <a:endParaRPr lang="en-US" dirty="0"/>
          </a:p>
          <a:p>
            <a:endParaRPr lang="en-US" dirty="0"/>
          </a:p>
        </p:txBody>
      </p:sp>
      <p:pic>
        <p:nvPicPr>
          <p:cNvPr id="3" name="Picture 2">
            <a:extLst>
              <a:ext uri="{FF2B5EF4-FFF2-40B4-BE49-F238E27FC236}">
                <a16:creationId xmlns:a16="http://schemas.microsoft.com/office/drawing/2014/main" id="{6A723131-24A3-43BE-653F-E8093CA97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4909" y="1061707"/>
            <a:ext cx="4375713" cy="4172621"/>
          </a:xfrm>
          <a:prstGeom prst="rect">
            <a:avLst/>
          </a:prstGeom>
        </p:spPr>
      </p:pic>
      <p:sp>
        <p:nvSpPr>
          <p:cNvPr id="6" name="Rectangle 5">
            <a:extLst>
              <a:ext uri="{FF2B5EF4-FFF2-40B4-BE49-F238E27FC236}">
                <a16:creationId xmlns:a16="http://schemas.microsoft.com/office/drawing/2014/main" id="{14F273ED-761E-DEF1-EAA4-B96B51A4A40E}"/>
              </a:ext>
            </a:extLst>
          </p:cNvPr>
          <p:cNvSpPr/>
          <p:nvPr/>
        </p:nvSpPr>
        <p:spPr>
          <a:xfrm>
            <a:off x="4085863" y="1157468"/>
            <a:ext cx="3958542" cy="4166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1819C3-0BAC-0DF9-EDE0-8BFAEA9C27E6}"/>
              </a:ext>
            </a:extLst>
          </p:cNvPr>
          <p:cNvSpPr/>
          <p:nvPr/>
        </p:nvSpPr>
        <p:spPr>
          <a:xfrm>
            <a:off x="4143495" y="4620227"/>
            <a:ext cx="3958542" cy="5189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254484-A12D-CC6D-6AD4-C621A684B387}"/>
              </a:ext>
            </a:extLst>
          </p:cNvPr>
          <p:cNvSpPr/>
          <p:nvPr/>
        </p:nvSpPr>
        <p:spPr>
          <a:xfrm>
            <a:off x="5706319" y="2639028"/>
            <a:ext cx="740780" cy="7899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518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2023" y="764975"/>
            <a:ext cx="2961342" cy="523220"/>
          </a:xfrm>
          <a:prstGeom prst="rect">
            <a:avLst/>
          </a:prstGeom>
          <a:noFill/>
        </p:spPr>
        <p:txBody>
          <a:bodyPr wrap="none" rtlCol="0">
            <a:spAutoFit/>
          </a:bodyPr>
          <a:lstStyle/>
          <a:p>
            <a:r>
              <a:rPr lang="en-US" sz="2800" dirty="0"/>
              <a:t>Color Temperature</a:t>
            </a:r>
          </a:p>
        </p:txBody>
      </p:sp>
      <p:sp>
        <p:nvSpPr>
          <p:cNvPr id="3" name="TextBox 2"/>
          <p:cNvSpPr txBox="1"/>
          <p:nvPr/>
        </p:nvSpPr>
        <p:spPr>
          <a:xfrm>
            <a:off x="657924" y="1728843"/>
            <a:ext cx="8527432" cy="923330"/>
          </a:xfrm>
          <a:prstGeom prst="rect">
            <a:avLst/>
          </a:prstGeom>
          <a:noFill/>
        </p:spPr>
        <p:txBody>
          <a:bodyPr wrap="none" rtlCol="0">
            <a:spAutoFit/>
          </a:bodyPr>
          <a:lstStyle/>
          <a:p>
            <a:r>
              <a:rPr lang="en-US" dirty="0"/>
              <a:t>Each color has a temperature. Colors nearer to the yellows and reds are said to be warm. </a:t>
            </a:r>
          </a:p>
          <a:p>
            <a:endParaRPr lang="en-US" dirty="0"/>
          </a:p>
          <a:p>
            <a:r>
              <a:rPr lang="en-US" dirty="0"/>
              <a:t>Colors nearer to the blues and greens are said to be cool.</a:t>
            </a:r>
          </a:p>
        </p:txBody>
      </p:sp>
      <p:pic>
        <p:nvPicPr>
          <p:cNvPr id="4" name="Picture 3"/>
          <p:cNvPicPr>
            <a:picLocks noChangeAspect="1"/>
          </p:cNvPicPr>
          <p:nvPr/>
        </p:nvPicPr>
        <p:blipFill>
          <a:blip r:embed="rId2"/>
          <a:stretch>
            <a:fillRect/>
          </a:stretch>
        </p:blipFill>
        <p:spPr>
          <a:xfrm>
            <a:off x="826229" y="3035675"/>
            <a:ext cx="3060113" cy="3221172"/>
          </a:xfrm>
          <a:prstGeom prst="rect">
            <a:avLst/>
          </a:prstGeom>
        </p:spPr>
      </p:pic>
      <p:sp>
        <p:nvSpPr>
          <p:cNvPr id="5" name="Rectangle 4"/>
          <p:cNvSpPr/>
          <p:nvPr/>
        </p:nvSpPr>
        <p:spPr>
          <a:xfrm>
            <a:off x="4305675" y="3209716"/>
            <a:ext cx="4572000" cy="2308324"/>
          </a:xfrm>
          <a:prstGeom prst="rect">
            <a:avLst/>
          </a:prstGeom>
        </p:spPr>
        <p:txBody>
          <a:bodyPr>
            <a:spAutoFit/>
          </a:bodyPr>
          <a:lstStyle/>
          <a:p>
            <a:r>
              <a:rPr lang="en-US" b="1" dirty="0"/>
              <a:t>Warm colors</a:t>
            </a:r>
            <a:r>
              <a:rPr lang="en-US" dirty="0"/>
              <a:t> are vivid and energetic, and tend to advance in space.</a:t>
            </a:r>
          </a:p>
          <a:p>
            <a:endParaRPr lang="en-US" dirty="0"/>
          </a:p>
          <a:p>
            <a:r>
              <a:rPr lang="en-US" b="1" dirty="0"/>
              <a:t>Cool colors</a:t>
            </a:r>
            <a:r>
              <a:rPr lang="en-US" dirty="0"/>
              <a:t> give an impression of calm, and create a soothing impression.</a:t>
            </a:r>
          </a:p>
          <a:p>
            <a:endParaRPr lang="en-US" dirty="0"/>
          </a:p>
          <a:p>
            <a:r>
              <a:rPr lang="en-US" dirty="0"/>
              <a:t>White, black and gray are considered to be neutral. (Values)</a:t>
            </a:r>
          </a:p>
        </p:txBody>
      </p:sp>
    </p:spTree>
    <p:extLst>
      <p:ext uri="{BB962C8B-B14F-4D97-AF65-F5344CB8AC3E}">
        <p14:creationId xmlns:p14="http://schemas.microsoft.com/office/powerpoint/2010/main" val="4103012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320C71-5DB3-D07D-9945-DF9010920711}"/>
              </a:ext>
            </a:extLst>
          </p:cNvPr>
          <p:cNvSpPr txBox="1"/>
          <p:nvPr/>
        </p:nvSpPr>
        <p:spPr>
          <a:xfrm>
            <a:off x="1701479" y="841677"/>
            <a:ext cx="6151944" cy="923330"/>
          </a:xfrm>
          <a:prstGeom prst="rect">
            <a:avLst/>
          </a:prstGeom>
          <a:noFill/>
        </p:spPr>
        <p:txBody>
          <a:bodyPr wrap="square">
            <a:spAutoFit/>
          </a:bodyPr>
          <a:lstStyle/>
          <a:p>
            <a:r>
              <a:rPr lang="en-US" sz="1800" dirty="0"/>
              <a:t>The value of the color refers to its lightness or darkness.</a:t>
            </a:r>
          </a:p>
          <a:p>
            <a:r>
              <a:rPr lang="en-US" sz="1800" dirty="0"/>
              <a:t>Adding white to a color lightens it and is called a tint.</a:t>
            </a:r>
          </a:p>
          <a:p>
            <a:r>
              <a:rPr lang="en-US" sz="1800" dirty="0"/>
              <a:t>Adding black to a color darkens it and is called a shade.</a:t>
            </a:r>
          </a:p>
        </p:txBody>
      </p:sp>
      <p:pic>
        <p:nvPicPr>
          <p:cNvPr id="4" name="Picture 3">
            <a:extLst>
              <a:ext uri="{FF2B5EF4-FFF2-40B4-BE49-F238E27FC236}">
                <a16:creationId xmlns:a16="http://schemas.microsoft.com/office/drawing/2014/main" id="{FBC765C3-22A6-9574-18CD-A74267B2F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207" y="2540233"/>
            <a:ext cx="2174177" cy="2950669"/>
          </a:xfrm>
          <a:prstGeom prst="rect">
            <a:avLst/>
          </a:prstGeom>
        </p:spPr>
      </p:pic>
      <p:pic>
        <p:nvPicPr>
          <p:cNvPr id="5" name="Picture 4">
            <a:extLst>
              <a:ext uri="{FF2B5EF4-FFF2-40B4-BE49-F238E27FC236}">
                <a16:creationId xmlns:a16="http://schemas.microsoft.com/office/drawing/2014/main" id="{2F561564-C75C-B665-787F-DD4C32F4A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530" y="2591998"/>
            <a:ext cx="2174178" cy="2898904"/>
          </a:xfrm>
          <a:prstGeom prst="rect">
            <a:avLst/>
          </a:prstGeom>
        </p:spPr>
      </p:pic>
    </p:spTree>
    <p:extLst>
      <p:ext uri="{BB962C8B-B14F-4D97-AF65-F5344CB8AC3E}">
        <p14:creationId xmlns:p14="http://schemas.microsoft.com/office/powerpoint/2010/main" val="837017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9017" y="255629"/>
            <a:ext cx="2286000" cy="2286000"/>
          </a:xfrm>
          <a:prstGeom prst="rect">
            <a:avLst/>
          </a:prstGeom>
        </p:spPr>
      </p:pic>
      <p:pic>
        <p:nvPicPr>
          <p:cNvPr id="3" name="Picture 2"/>
          <p:cNvPicPr>
            <a:picLocks noChangeAspect="1"/>
          </p:cNvPicPr>
          <p:nvPr/>
        </p:nvPicPr>
        <p:blipFill>
          <a:blip r:embed="rId3"/>
          <a:stretch>
            <a:fillRect/>
          </a:stretch>
        </p:blipFill>
        <p:spPr>
          <a:xfrm>
            <a:off x="5795519" y="3922902"/>
            <a:ext cx="2335634" cy="2614516"/>
          </a:xfrm>
          <a:prstGeom prst="rect">
            <a:avLst/>
          </a:prstGeom>
        </p:spPr>
      </p:pic>
      <p:sp>
        <p:nvSpPr>
          <p:cNvPr id="4" name="TextBox 3"/>
          <p:cNvSpPr txBox="1"/>
          <p:nvPr/>
        </p:nvSpPr>
        <p:spPr>
          <a:xfrm>
            <a:off x="3014211" y="397787"/>
            <a:ext cx="5687349" cy="400110"/>
          </a:xfrm>
          <a:prstGeom prst="rect">
            <a:avLst/>
          </a:prstGeom>
          <a:noFill/>
        </p:spPr>
        <p:txBody>
          <a:bodyPr wrap="none" rtlCol="0">
            <a:spAutoFit/>
          </a:bodyPr>
          <a:lstStyle/>
          <a:p>
            <a:r>
              <a:rPr lang="en-US" sz="2000" dirty="0"/>
              <a:t>How can I make complementary colors work for me? </a:t>
            </a:r>
          </a:p>
        </p:txBody>
      </p:sp>
      <p:sp>
        <p:nvSpPr>
          <p:cNvPr id="5" name="TextBox 4"/>
          <p:cNvSpPr txBox="1"/>
          <p:nvPr/>
        </p:nvSpPr>
        <p:spPr>
          <a:xfrm>
            <a:off x="442282" y="2738610"/>
            <a:ext cx="4605470" cy="3970318"/>
          </a:xfrm>
          <a:prstGeom prst="rect">
            <a:avLst/>
          </a:prstGeom>
          <a:noFill/>
        </p:spPr>
        <p:txBody>
          <a:bodyPr wrap="square" rtlCol="0">
            <a:spAutoFit/>
          </a:bodyPr>
          <a:lstStyle/>
          <a:p>
            <a:r>
              <a:rPr lang="en-US" dirty="0"/>
              <a:t>Complementary colors are located</a:t>
            </a:r>
          </a:p>
          <a:p>
            <a:r>
              <a:rPr lang="en-US" dirty="0"/>
              <a:t>across from each other on the</a:t>
            </a:r>
          </a:p>
          <a:p>
            <a:r>
              <a:rPr lang="en-US" dirty="0"/>
              <a:t>color wheel. They are called</a:t>
            </a:r>
          </a:p>
          <a:p>
            <a:r>
              <a:rPr lang="en-US" dirty="0"/>
              <a:t>complementary because when placed side by side they look good together and tend to stand out.</a:t>
            </a:r>
          </a:p>
          <a:p>
            <a:endParaRPr lang="en-US" dirty="0"/>
          </a:p>
          <a:p>
            <a:r>
              <a:rPr lang="en-US" dirty="0"/>
              <a:t>You can add complements (in small blended doses) for more natural color – green in a red apple or a light value lavender or violet to a yellow pair. Adding too much will dull the color.</a:t>
            </a:r>
          </a:p>
          <a:p>
            <a:endParaRPr lang="en-US" dirty="0"/>
          </a:p>
          <a:p>
            <a:r>
              <a:rPr lang="en-US" dirty="0"/>
              <a:t>TRY IT IN YOUR SKETCHBOOK!</a:t>
            </a:r>
          </a:p>
        </p:txBody>
      </p:sp>
      <p:pic>
        <p:nvPicPr>
          <p:cNvPr id="6" name="Picture 5" descr="Screen Shot 2014-09-15 at 1.27.1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982" y="809773"/>
            <a:ext cx="3625649" cy="2812202"/>
          </a:xfrm>
          <a:prstGeom prst="rect">
            <a:avLst/>
          </a:prstGeom>
        </p:spPr>
      </p:pic>
    </p:spTree>
    <p:extLst>
      <p:ext uri="{BB962C8B-B14F-4D97-AF65-F5344CB8AC3E}">
        <p14:creationId xmlns:p14="http://schemas.microsoft.com/office/powerpoint/2010/main" val="3479658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8526" y="319501"/>
            <a:ext cx="2326278" cy="523220"/>
          </a:xfrm>
          <a:prstGeom prst="rect">
            <a:avLst/>
          </a:prstGeom>
          <a:noFill/>
        </p:spPr>
        <p:txBody>
          <a:bodyPr wrap="none" rtlCol="0">
            <a:spAutoFit/>
          </a:bodyPr>
          <a:lstStyle/>
          <a:p>
            <a:r>
              <a:rPr lang="en-US" sz="2800" dirty="0"/>
              <a:t>Color Intensity</a:t>
            </a:r>
          </a:p>
        </p:txBody>
      </p:sp>
      <p:sp>
        <p:nvSpPr>
          <p:cNvPr id="4" name="TextBox 3"/>
          <p:cNvSpPr txBox="1"/>
          <p:nvPr/>
        </p:nvSpPr>
        <p:spPr>
          <a:xfrm>
            <a:off x="225156" y="1021023"/>
            <a:ext cx="8497677" cy="5909311"/>
          </a:xfrm>
          <a:prstGeom prst="rect">
            <a:avLst/>
          </a:prstGeom>
          <a:noFill/>
        </p:spPr>
        <p:txBody>
          <a:bodyPr wrap="none" rtlCol="0">
            <a:spAutoFit/>
          </a:bodyPr>
          <a:lstStyle/>
          <a:p>
            <a:r>
              <a:rPr lang="en-US" dirty="0"/>
              <a:t>A colors intensity is its degree of brightness or “</a:t>
            </a:r>
            <a:r>
              <a:rPr lang="en-US" dirty="0" err="1"/>
              <a:t>chroma</a:t>
            </a:r>
            <a:r>
              <a:rPr lang="en-US" dirty="0"/>
              <a:t>”.</a:t>
            </a:r>
          </a:p>
          <a:p>
            <a:endParaRPr lang="en-US" dirty="0"/>
          </a:p>
          <a:p>
            <a:r>
              <a:rPr lang="en-US" dirty="0"/>
              <a:t>Pure, unmixed colors are usually the most intense. </a:t>
            </a:r>
          </a:p>
          <a:p>
            <a:endParaRPr lang="en-US" dirty="0"/>
          </a:p>
          <a:p>
            <a:r>
              <a:rPr lang="en-US" dirty="0"/>
              <a:t>At times, you may wish to dull a too-brilliant color – you can do</a:t>
            </a:r>
          </a:p>
          <a:p>
            <a:r>
              <a:rPr lang="en-US" dirty="0"/>
              <a:t>this by overlaying it with another hue. This will decrease the brightness. </a:t>
            </a:r>
          </a:p>
          <a:p>
            <a:endParaRPr lang="en-US" dirty="0"/>
          </a:p>
          <a:p>
            <a:r>
              <a:rPr lang="en-US" dirty="0"/>
              <a:t>First, instead of using only one colored pencil to shade an entire area, we use several</a:t>
            </a:r>
          </a:p>
          <a:p>
            <a:r>
              <a:rPr lang="en-US" dirty="0"/>
              <a:t>different ones. For a subtle effect, adjust the intensity by using a slightly lighter and</a:t>
            </a:r>
          </a:p>
          <a:p>
            <a:r>
              <a:rPr lang="en-US" dirty="0"/>
              <a:t>darker shade of the same hue (basic color) as the one you wish to use, blending in </a:t>
            </a:r>
          </a:p>
          <a:p>
            <a:r>
              <a:rPr lang="en-US" dirty="0"/>
              <a:t>small strokes of each among the main color. The hue can also be varied, adding </a:t>
            </a:r>
          </a:p>
          <a:p>
            <a:r>
              <a:rPr lang="en-US" dirty="0"/>
              <a:t>adjacent colors. </a:t>
            </a:r>
          </a:p>
          <a:p>
            <a:endParaRPr lang="en-US" dirty="0"/>
          </a:p>
          <a:p>
            <a:r>
              <a:rPr lang="en-US" dirty="0"/>
              <a:t>For example, if I wanted to shade an area in a strong, mid yellow, I'd add hints of a </a:t>
            </a:r>
          </a:p>
          <a:p>
            <a:r>
              <a:rPr lang="en-US" dirty="0"/>
              <a:t>warmer orange-yellow and a cooler lemon or lime green-yellow of a similar tone. </a:t>
            </a:r>
          </a:p>
          <a:p>
            <a:r>
              <a:rPr lang="en-US" dirty="0"/>
              <a:t>You might use touches of orange, magenta and burgundy in an area of red. They can </a:t>
            </a:r>
          </a:p>
          <a:p>
            <a:r>
              <a:rPr lang="en-US" dirty="0"/>
              <a:t>be blended in or used in small strokes or dots, as in a pointillist or impressionist painting.</a:t>
            </a:r>
          </a:p>
          <a:p>
            <a:r>
              <a:rPr lang="en-US" dirty="0"/>
              <a:t>This stimulates more of the eye and gives the impression of brightness.</a:t>
            </a:r>
          </a:p>
          <a:p>
            <a:endParaRPr lang="en-US" dirty="0"/>
          </a:p>
          <a:p>
            <a:r>
              <a:rPr lang="en-US" dirty="0"/>
              <a:t>TRY IT IN YOUR SKETCHBOOK!</a:t>
            </a:r>
          </a:p>
          <a:p>
            <a:endParaRPr lang="en-US" dirty="0"/>
          </a:p>
        </p:txBody>
      </p:sp>
      <p:pic>
        <p:nvPicPr>
          <p:cNvPr id="5" name="Picture 4"/>
          <p:cNvPicPr>
            <a:picLocks noChangeAspect="1"/>
          </p:cNvPicPr>
          <p:nvPr/>
        </p:nvPicPr>
        <p:blipFill>
          <a:blip r:embed="rId2"/>
          <a:stretch>
            <a:fillRect/>
          </a:stretch>
        </p:blipFill>
        <p:spPr>
          <a:xfrm>
            <a:off x="6379882" y="0"/>
            <a:ext cx="2182370" cy="2371508"/>
          </a:xfrm>
          <a:prstGeom prst="rect">
            <a:avLst/>
          </a:prstGeom>
        </p:spPr>
      </p:pic>
    </p:spTree>
    <p:extLst>
      <p:ext uri="{BB962C8B-B14F-4D97-AF65-F5344CB8AC3E}">
        <p14:creationId xmlns:p14="http://schemas.microsoft.com/office/powerpoint/2010/main" val="2073008966"/>
      </p:ext>
    </p:extLst>
  </p:cSld>
  <p:clrMapOvr>
    <a:masterClrMapping/>
  </p:clrMapOvr>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22534</TotalTime>
  <Words>1279</Words>
  <Application>Microsoft Macintosh PowerPoint</Application>
  <PresentationFormat>On-screen Show (4:3)</PresentationFormat>
  <Paragraphs>127</Paragraphs>
  <Slides>27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Roboto</vt:lpstr>
      <vt:lpstr> Black </vt:lpstr>
      <vt:lpstr>Colored pencil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Colored pencil studies</dc:title>
  <dc:creator>Jenny Montgomery</dc:creator>
  <cp:lastModifiedBy>Jenny Montgomery</cp:lastModifiedBy>
  <cp:revision>46</cp:revision>
  <dcterms:created xsi:type="dcterms:W3CDTF">2014-09-09T18:33:46Z</dcterms:created>
  <dcterms:modified xsi:type="dcterms:W3CDTF">2023-07-13T18:30:45Z</dcterms:modified>
</cp:coreProperties>
</file>